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</p:sldMasterIdLst>
  <p:notesMasterIdLst>
    <p:notesMasterId r:id="rId114"/>
  </p:notesMasterIdLst>
  <p:handoutMasterIdLst>
    <p:handoutMasterId r:id="rId115"/>
  </p:handoutMasterIdLst>
  <p:sldIdLst>
    <p:sldId id="1002" r:id="rId2"/>
    <p:sldId id="868" r:id="rId3"/>
    <p:sldId id="1003" r:id="rId4"/>
    <p:sldId id="1001" r:id="rId5"/>
    <p:sldId id="870" r:id="rId6"/>
    <p:sldId id="872" r:id="rId7"/>
    <p:sldId id="873" r:id="rId8"/>
    <p:sldId id="874" r:id="rId9"/>
    <p:sldId id="875" r:id="rId10"/>
    <p:sldId id="876" r:id="rId11"/>
    <p:sldId id="877" r:id="rId12"/>
    <p:sldId id="878" r:id="rId13"/>
    <p:sldId id="879" r:id="rId14"/>
    <p:sldId id="880" r:id="rId15"/>
    <p:sldId id="881" r:id="rId16"/>
    <p:sldId id="1000" r:id="rId17"/>
    <p:sldId id="883" r:id="rId18"/>
    <p:sldId id="884" r:id="rId19"/>
    <p:sldId id="885" r:id="rId20"/>
    <p:sldId id="889" r:id="rId21"/>
    <p:sldId id="890" r:id="rId22"/>
    <p:sldId id="895" r:id="rId23"/>
    <p:sldId id="896" r:id="rId24"/>
    <p:sldId id="898" r:id="rId25"/>
    <p:sldId id="899" r:id="rId26"/>
    <p:sldId id="900" r:id="rId27"/>
    <p:sldId id="901" r:id="rId28"/>
    <p:sldId id="1004" r:id="rId29"/>
    <p:sldId id="902" r:id="rId30"/>
    <p:sldId id="1005" r:id="rId31"/>
    <p:sldId id="1006" r:id="rId32"/>
    <p:sldId id="1007" r:id="rId33"/>
    <p:sldId id="1008" r:id="rId34"/>
    <p:sldId id="1009" r:id="rId35"/>
    <p:sldId id="908" r:id="rId36"/>
    <p:sldId id="909" r:id="rId37"/>
    <p:sldId id="910" r:id="rId38"/>
    <p:sldId id="911" r:id="rId39"/>
    <p:sldId id="912" r:id="rId40"/>
    <p:sldId id="913" r:id="rId41"/>
    <p:sldId id="914" r:id="rId42"/>
    <p:sldId id="915" r:id="rId43"/>
    <p:sldId id="917" r:id="rId44"/>
    <p:sldId id="918" r:id="rId45"/>
    <p:sldId id="919" r:id="rId46"/>
    <p:sldId id="920" r:id="rId47"/>
    <p:sldId id="921" r:id="rId48"/>
    <p:sldId id="922" r:id="rId49"/>
    <p:sldId id="923" r:id="rId50"/>
    <p:sldId id="924" r:id="rId51"/>
    <p:sldId id="997" r:id="rId52"/>
    <p:sldId id="926" r:id="rId53"/>
    <p:sldId id="927" r:id="rId54"/>
    <p:sldId id="928" r:id="rId55"/>
    <p:sldId id="929" r:id="rId56"/>
    <p:sldId id="930" r:id="rId57"/>
    <p:sldId id="931" r:id="rId58"/>
    <p:sldId id="932" r:id="rId59"/>
    <p:sldId id="933" r:id="rId60"/>
    <p:sldId id="934" r:id="rId61"/>
    <p:sldId id="935" r:id="rId62"/>
    <p:sldId id="936" r:id="rId63"/>
    <p:sldId id="937" r:id="rId64"/>
    <p:sldId id="941" r:id="rId65"/>
    <p:sldId id="998" r:id="rId66"/>
    <p:sldId id="944" r:id="rId67"/>
    <p:sldId id="945" r:id="rId68"/>
    <p:sldId id="946" r:id="rId69"/>
    <p:sldId id="947" r:id="rId70"/>
    <p:sldId id="949" r:id="rId71"/>
    <p:sldId id="950" r:id="rId72"/>
    <p:sldId id="951" r:id="rId73"/>
    <p:sldId id="952" r:id="rId74"/>
    <p:sldId id="953" r:id="rId75"/>
    <p:sldId id="954" r:id="rId76"/>
    <p:sldId id="955" r:id="rId77"/>
    <p:sldId id="956" r:id="rId78"/>
    <p:sldId id="957" r:id="rId79"/>
    <p:sldId id="959" r:id="rId80"/>
    <p:sldId id="960" r:id="rId81"/>
    <p:sldId id="961" r:id="rId82"/>
    <p:sldId id="962" r:id="rId83"/>
    <p:sldId id="963" r:id="rId84"/>
    <p:sldId id="964" r:id="rId85"/>
    <p:sldId id="965" r:id="rId86"/>
    <p:sldId id="966" r:id="rId87"/>
    <p:sldId id="968" r:id="rId88"/>
    <p:sldId id="969" r:id="rId89"/>
    <p:sldId id="970" r:id="rId90"/>
    <p:sldId id="971" r:id="rId91"/>
    <p:sldId id="972" r:id="rId92"/>
    <p:sldId id="974" r:id="rId93"/>
    <p:sldId id="975" r:id="rId94"/>
    <p:sldId id="976" r:id="rId95"/>
    <p:sldId id="977" r:id="rId96"/>
    <p:sldId id="978" r:id="rId97"/>
    <p:sldId id="979" r:id="rId98"/>
    <p:sldId id="980" r:id="rId99"/>
    <p:sldId id="981" r:id="rId100"/>
    <p:sldId id="982" r:id="rId101"/>
    <p:sldId id="999" r:id="rId102"/>
    <p:sldId id="984" r:id="rId103"/>
    <p:sldId id="985" r:id="rId104"/>
    <p:sldId id="987" r:id="rId105"/>
    <p:sldId id="988" r:id="rId106"/>
    <p:sldId id="989" r:id="rId107"/>
    <p:sldId id="990" r:id="rId108"/>
    <p:sldId id="991" r:id="rId109"/>
    <p:sldId id="992" r:id="rId110"/>
    <p:sldId id="994" r:id="rId111"/>
    <p:sldId id="995" r:id="rId112"/>
    <p:sldId id="996" r:id="rId113"/>
  </p:sldIdLst>
  <p:sldSz cx="9144000" cy="5145088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99"/>
    <a:srgbClr val="FAC164"/>
    <a:srgbClr val="A50021"/>
    <a:srgbClr val="FFFF00"/>
    <a:srgbClr val="990099"/>
    <a:srgbClr val="FF0000"/>
    <a:srgbClr val="FFCCC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4" autoAdjust="0"/>
    <p:restoredTop sz="94698" autoAdjust="0"/>
  </p:normalViewPr>
  <p:slideViewPr>
    <p:cSldViewPr>
      <p:cViewPr>
        <p:scale>
          <a:sx n="60" d="100"/>
          <a:sy n="60" d="100"/>
        </p:scale>
        <p:origin x="1452" y="780"/>
      </p:cViewPr>
      <p:guideLst>
        <p:guide orient="horz" pos="162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9132"/>
    </p:cViewPr>
  </p:sorterViewPr>
  <p:notesViewPr>
    <p:cSldViewPr>
      <p:cViewPr varScale="1">
        <p:scale>
          <a:sx n="88" d="100"/>
          <a:sy n="88" d="100"/>
        </p:scale>
        <p:origin x="-325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2">
            <a:extLst>
              <a:ext uri="{FF2B5EF4-FFF2-40B4-BE49-F238E27FC236}">
                <a16:creationId xmlns:a16="http://schemas.microsoft.com/office/drawing/2014/main" id="{3B766249-2E12-4991-B724-E72D1473E07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ru-RU"/>
          </a:p>
        </p:txBody>
      </p:sp>
      <p:sp>
        <p:nvSpPr>
          <p:cNvPr id="747523" name="Rectangle 3">
            <a:extLst>
              <a:ext uri="{FF2B5EF4-FFF2-40B4-BE49-F238E27FC236}">
                <a16:creationId xmlns:a16="http://schemas.microsoft.com/office/drawing/2014/main" id="{9C914754-6163-46DD-A436-FF363681D3B4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ru-RU"/>
          </a:p>
        </p:txBody>
      </p:sp>
      <p:sp>
        <p:nvSpPr>
          <p:cNvPr id="747524" name="Rectangle 4">
            <a:extLst>
              <a:ext uri="{FF2B5EF4-FFF2-40B4-BE49-F238E27FC236}">
                <a16:creationId xmlns:a16="http://schemas.microsoft.com/office/drawing/2014/main" id="{16C72F95-6A18-430D-BDDF-6030A3492FB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ru-RU"/>
          </a:p>
        </p:txBody>
      </p:sp>
      <p:sp>
        <p:nvSpPr>
          <p:cNvPr id="747525" name="Rectangle 5">
            <a:extLst>
              <a:ext uri="{FF2B5EF4-FFF2-40B4-BE49-F238E27FC236}">
                <a16:creationId xmlns:a16="http://schemas.microsoft.com/office/drawing/2014/main" id="{FD0D25F5-AFD6-4744-A1E7-4BE6C5B82E3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89D51C8-E212-4356-97F8-72BCA7AB8238}" type="slidenum">
              <a:rPr lang="en-US" altLang="ru-RU"/>
              <a:pPr/>
              <a:t>‹#›</a:t>
            </a:fld>
            <a:endParaRPr lang="en-US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7C33AF66-515D-4EB5-AEA5-BB41F82C04D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 altLang="ru-RU"/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15378D1B-FE15-4ADA-839A-D3D3A64E0E2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ru-RU" altLang="ru-RU"/>
          </a:p>
        </p:txBody>
      </p:sp>
      <p:sp>
        <p:nvSpPr>
          <p:cNvPr id="37892" name="Rectangle 4">
            <a:extLst>
              <a:ext uri="{FF2B5EF4-FFF2-40B4-BE49-F238E27FC236}">
                <a16:creationId xmlns:a16="http://schemas.microsoft.com/office/drawing/2014/main" id="{425A1F4C-8A4C-4C13-8647-A004C97ADAE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7893" name="Rectangle 5">
            <a:extLst>
              <a:ext uri="{FF2B5EF4-FFF2-40B4-BE49-F238E27FC236}">
                <a16:creationId xmlns:a16="http://schemas.microsoft.com/office/drawing/2014/main" id="{736AF01C-11D8-40EC-9A17-65B62EBB874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37894" name="Rectangle 6">
            <a:extLst>
              <a:ext uri="{FF2B5EF4-FFF2-40B4-BE49-F238E27FC236}">
                <a16:creationId xmlns:a16="http://schemas.microsoft.com/office/drawing/2014/main" id="{C923D556-E46C-4B16-9A05-161DCDDFF98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ru-RU" altLang="ru-RU"/>
          </a:p>
        </p:txBody>
      </p:sp>
      <p:sp>
        <p:nvSpPr>
          <p:cNvPr id="37895" name="Rectangle 7">
            <a:extLst>
              <a:ext uri="{FF2B5EF4-FFF2-40B4-BE49-F238E27FC236}">
                <a16:creationId xmlns:a16="http://schemas.microsoft.com/office/drawing/2014/main" id="{AF8196A6-77EB-4018-9DE1-4FF6D6BC7D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BA6DDF8-B549-4663-B41F-CAD9C5AE78D2}" type="slidenum">
              <a:rPr lang="ru-RU" altLang="ru-RU"/>
              <a:pPr/>
              <a:t>‹#›</a:t>
            </a:fld>
            <a:endParaRPr lang="ru-RU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5" name="Rectangle 31">
            <a:extLst>
              <a:ext uri="{FF2B5EF4-FFF2-40B4-BE49-F238E27FC236}">
                <a16:creationId xmlns:a16="http://schemas.microsoft.com/office/drawing/2014/main" id="{E93E3047-DD01-4B61-8B42-E2EE2FBF9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2138" y="4919663"/>
            <a:ext cx="2895600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algn="ctr"/>
            <a:endParaRPr lang="ru-RU" altLang="ru-RU" sz="1200"/>
          </a:p>
        </p:txBody>
      </p:sp>
      <p:sp>
        <p:nvSpPr>
          <p:cNvPr id="26662" name="Rectangle 38">
            <a:extLst>
              <a:ext uri="{FF2B5EF4-FFF2-40B4-BE49-F238E27FC236}">
                <a16:creationId xmlns:a16="http://schemas.microsoft.com/office/drawing/2014/main" id="{FC4FB557-1F59-4C74-8A5F-8A1513DE7129}"/>
              </a:ext>
            </a:extLst>
          </p:cNvPr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39750" y="3148013"/>
            <a:ext cx="8353425" cy="1082675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400" b="1"/>
            </a:lvl1pPr>
          </a:lstStyle>
          <a:p>
            <a:pPr lvl="0"/>
            <a:r>
              <a:rPr lang="en-US" altLang="ru-RU" noProof="0"/>
              <a:t>Fare clic per modificare lo stile del sottotitolo dello schema</a:t>
            </a:r>
          </a:p>
        </p:txBody>
      </p:sp>
      <p:sp>
        <p:nvSpPr>
          <p:cNvPr id="26665" name="Rectangle 41">
            <a:extLst>
              <a:ext uri="{FF2B5EF4-FFF2-40B4-BE49-F238E27FC236}">
                <a16:creationId xmlns:a16="http://schemas.microsoft.com/office/drawing/2014/main" id="{AD34B07E-FF6A-4BEA-8F11-05BD36AA07FA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>
          <a:xfrm>
            <a:off x="539750" y="1347788"/>
            <a:ext cx="8353425" cy="1512887"/>
          </a:xfrm>
        </p:spPr>
        <p:txBody>
          <a:bodyPr/>
          <a:lstStyle>
            <a:lvl1pPr>
              <a:defRPr sz="3400"/>
            </a:lvl1pPr>
          </a:lstStyle>
          <a:p>
            <a:pPr lvl="0"/>
            <a:r>
              <a:rPr lang="en-US" altLang="ru-RU" noProof="0"/>
              <a:t>Fare clic per modificare lo stile del titolo</a:t>
            </a:r>
          </a:p>
        </p:txBody>
      </p:sp>
      <p:sp>
        <p:nvSpPr>
          <p:cNvPr id="26666" name="Rectangle 42">
            <a:extLst>
              <a:ext uri="{FF2B5EF4-FFF2-40B4-BE49-F238E27FC236}">
                <a16:creationId xmlns:a16="http://schemas.microsoft.com/office/drawing/2014/main" id="{45310CE7-84B8-45B2-8599-B6D4E5737F3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8313" y="4805363"/>
            <a:ext cx="2133600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ru-RU" altLang="ru-RU" sz="1200"/>
          </a:p>
        </p:txBody>
      </p:sp>
      <p:sp>
        <p:nvSpPr>
          <p:cNvPr id="26667" name="Rectangle 43">
            <a:extLst>
              <a:ext uri="{FF2B5EF4-FFF2-40B4-BE49-F238E27FC236}">
                <a16:creationId xmlns:a16="http://schemas.microsoft.com/office/drawing/2014/main" id="{6360FDB6-DF69-4E49-A3FF-5A1351B24AB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35313" y="4805363"/>
            <a:ext cx="2895600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algn="ctr"/>
            <a:endParaRPr lang="ru-RU" altLang="ru-RU" sz="1200"/>
          </a:p>
        </p:txBody>
      </p:sp>
      <p:sp>
        <p:nvSpPr>
          <p:cNvPr id="26668" name="Rectangle 44">
            <a:extLst>
              <a:ext uri="{FF2B5EF4-FFF2-40B4-BE49-F238E27FC236}">
                <a16:creationId xmlns:a16="http://schemas.microsoft.com/office/drawing/2014/main" id="{3D34B202-DD9B-4A37-A371-6B228DB6170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43700" y="4805363"/>
            <a:ext cx="2303463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algn="r"/>
            <a:fld id="{5A9F8B54-BD19-4241-889E-DB9563883A76}" type="slidenum">
              <a:rPr lang="ru-RU" altLang="ru-RU" sz="1200" b="1">
                <a:solidFill>
                  <a:srgbClr val="000066"/>
                </a:solidFill>
                <a:latin typeface="Arial Narrow" panose="020B0606020202030204" pitchFamily="34" charset="0"/>
              </a:rPr>
              <a:pPr algn="r"/>
              <a:t>‹#›</a:t>
            </a:fld>
            <a:r>
              <a:rPr lang="en-US" altLang="ru-RU" sz="1200" b="1">
                <a:solidFill>
                  <a:srgbClr val="000066"/>
                </a:solidFill>
                <a:latin typeface="Arial Narrow" panose="020B0606020202030204" pitchFamily="34" charset="0"/>
              </a:rPr>
              <a:t>/</a:t>
            </a:r>
            <a:r>
              <a:rPr lang="ru-RU" altLang="ru-RU" sz="1200" b="1">
                <a:solidFill>
                  <a:srgbClr val="000066"/>
                </a:solidFill>
                <a:latin typeface="Arial Narrow" panose="020B0606020202030204" pitchFamily="34" charset="0"/>
              </a:rPr>
              <a:t>107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685DE-66DE-474C-BBF3-1B2DAA1BF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43D99C-189C-4499-BE78-38D37E73FB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4243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17B5AB-69AE-4DF4-8C0E-2E1307A1C1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77050" y="196850"/>
            <a:ext cx="2159000" cy="46085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19D0AB-BD45-49B4-9636-06D17429A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95288" y="196850"/>
            <a:ext cx="6329362" cy="46085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2109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84E96-4C51-4FFE-968A-31610A7A1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96850"/>
            <a:ext cx="8640762" cy="5032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663C3-17C6-460C-A986-AD28E91F32B0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395288" y="773113"/>
            <a:ext cx="4243387" cy="403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041F8-7E42-42A8-8E7D-27F29344C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91075" y="773113"/>
            <a:ext cx="4244975" cy="403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76771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DA6B2-8B2E-4287-95DF-0437DBD2C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96850"/>
            <a:ext cx="8640762" cy="5032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8C986-DA0C-4F92-A2BC-4ABC270DF6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5288" y="773113"/>
            <a:ext cx="8640762" cy="1939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E6995-4624-497F-A731-2AE3A104F3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95288" y="2865438"/>
            <a:ext cx="8640762" cy="19399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5349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B8BE0-031D-4ED1-B158-B70B7CF03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46575-E4E2-4AC4-A245-5A405CC13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5473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32E9F-FFBC-4BD3-9E1A-7744799E1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CEBF0-BDD3-4373-B730-23512D9D5B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3288"/>
            <a:ext cx="7886700" cy="112553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5544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7B373-940D-4A14-9361-CF6A5E87C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F8337-C012-45EF-ADC5-11A015EEBF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5288" y="773113"/>
            <a:ext cx="4243387" cy="403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4EF6FB-0FEF-4A00-98E5-3304F48C8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91075" y="773113"/>
            <a:ext cx="4244975" cy="4032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4340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456C1-1F2F-40F7-BF97-511AC2233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B6C038-23B8-4854-BCAC-FE4E8DA00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3FF9A-DA00-4E6C-BDBA-B2287CA663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3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47D76D-197D-4547-8AD6-AE22B33823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E3FBCE-F13F-4491-BCAD-F5B2A559D0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3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2277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26F32-1F75-419C-9A49-7A01E253A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4120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55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0F829-CE52-4D84-B27B-F0ECD565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653F8-3E0B-4D06-B189-A699F0E59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60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DCF55-CD97-42B4-A608-0CF449963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2146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0A5D-A408-4CAC-A976-5326C1BD0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BB905A-A65A-4289-A512-0959D7F31B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6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C9F73-7DDD-410B-A073-E87ECDB9B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3412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0" name="Rectangle 20">
            <a:extLst>
              <a:ext uri="{FF2B5EF4-FFF2-40B4-BE49-F238E27FC236}">
                <a16:creationId xmlns:a16="http://schemas.microsoft.com/office/drawing/2014/main" id="{F349E94C-A2B5-4F4F-8DEC-AB7FCCA959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196850"/>
            <a:ext cx="8640762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Fare clic per modificare lo stile del titolo</a:t>
            </a:r>
          </a:p>
        </p:txBody>
      </p:sp>
      <p:sp>
        <p:nvSpPr>
          <p:cNvPr id="25624" name="Rectangle 24">
            <a:extLst>
              <a:ext uri="{FF2B5EF4-FFF2-40B4-BE49-F238E27FC236}">
                <a16:creationId xmlns:a16="http://schemas.microsoft.com/office/drawing/2014/main" id="{CC8A2000-9BCB-4D82-86D6-6CCED2F16F6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8313" y="4805363"/>
            <a:ext cx="2133600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endParaRPr lang="ru-RU" altLang="ru-RU" sz="1200"/>
          </a:p>
        </p:txBody>
      </p:sp>
      <p:sp>
        <p:nvSpPr>
          <p:cNvPr id="25625" name="Rectangle 25">
            <a:extLst>
              <a:ext uri="{FF2B5EF4-FFF2-40B4-BE49-F238E27FC236}">
                <a16:creationId xmlns:a16="http://schemas.microsoft.com/office/drawing/2014/main" id="{565B268C-4DFA-4693-AE91-5E7B7F91224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35313" y="4805363"/>
            <a:ext cx="2895600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algn="ctr"/>
            <a:endParaRPr lang="ru-RU" altLang="ru-RU" sz="1200"/>
          </a:p>
        </p:txBody>
      </p:sp>
      <p:sp>
        <p:nvSpPr>
          <p:cNvPr id="25626" name="Rectangle 26">
            <a:extLst>
              <a:ext uri="{FF2B5EF4-FFF2-40B4-BE49-F238E27FC236}">
                <a16:creationId xmlns:a16="http://schemas.microsoft.com/office/drawing/2014/main" id="{AB1A9570-9717-4806-8E95-6542C4D3C4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43700" y="4805363"/>
            <a:ext cx="2303463" cy="22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algn="r"/>
            <a:fld id="{B3515150-4200-4074-8DA4-0966AB11DE3D}" type="slidenum">
              <a:rPr lang="ru-RU" altLang="ru-RU" sz="1200" b="1">
                <a:solidFill>
                  <a:srgbClr val="000066"/>
                </a:solidFill>
                <a:latin typeface="Arial Narrow" panose="020B0606020202030204" pitchFamily="34" charset="0"/>
              </a:rPr>
              <a:pPr algn="r"/>
              <a:t>‹#›</a:t>
            </a:fld>
            <a:r>
              <a:rPr lang="en-US" altLang="ru-RU" sz="1200" b="1">
                <a:solidFill>
                  <a:srgbClr val="000066"/>
                </a:solidFill>
                <a:latin typeface="Arial Narrow" panose="020B0606020202030204" pitchFamily="34" charset="0"/>
              </a:rPr>
              <a:t>/</a:t>
            </a:r>
            <a:r>
              <a:rPr lang="ru-RU" altLang="ru-RU" sz="1200" b="1">
                <a:solidFill>
                  <a:srgbClr val="000066"/>
                </a:solidFill>
                <a:latin typeface="Arial Narrow" panose="020B0606020202030204" pitchFamily="34" charset="0"/>
              </a:rPr>
              <a:t>107</a:t>
            </a:r>
          </a:p>
        </p:txBody>
      </p:sp>
      <p:sp>
        <p:nvSpPr>
          <p:cNvPr id="25627" name="Rectangle 27">
            <a:extLst>
              <a:ext uri="{FF2B5EF4-FFF2-40B4-BE49-F238E27FC236}">
                <a16:creationId xmlns:a16="http://schemas.microsoft.com/office/drawing/2014/main" id="{639FAAD0-420D-4691-A181-4825AA3CAE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773113"/>
            <a:ext cx="8640762" cy="403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ru-RU"/>
              <a:t>Fare clic per modificare gli stili del testo dello schema</a:t>
            </a:r>
          </a:p>
          <a:p>
            <a:pPr lvl="1"/>
            <a:r>
              <a:rPr lang="en-US" altLang="ru-RU"/>
              <a:t>Secondo livello</a:t>
            </a:r>
          </a:p>
          <a:p>
            <a:pPr lvl="2"/>
            <a:r>
              <a:rPr lang="en-US" altLang="ru-RU"/>
              <a:t>Terzo livello</a:t>
            </a:r>
          </a:p>
          <a:p>
            <a:pPr lvl="3"/>
            <a:r>
              <a:rPr lang="en-US" altLang="ru-RU"/>
              <a:t>Quarto livello</a:t>
            </a:r>
          </a:p>
          <a:p>
            <a:pPr lvl="4"/>
            <a:r>
              <a:rPr lang="en-US" altLang="ru-RU"/>
              <a:t>Quinto livello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txStyles>
    <p:titleStyle>
      <a:lvl1pPr algn="l" rtl="0" fontAlgn="base">
        <a:spcBef>
          <a:spcPct val="0"/>
        </a:spcBef>
        <a:spcAft>
          <a:spcPct val="0"/>
        </a:spcAft>
        <a:defRPr sz="2800" b="1" kern="1200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 Narrow" panose="020B060602020203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 Narrow" panose="020B060602020203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 Narrow" panose="020B060602020203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 Narrow" panose="020B0606020202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 Narrow" panose="020B060602020203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 Narrow" panose="020B060602020203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 Narrow" panose="020B060602020203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Arial Narrow" panose="020B060602020203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A50021"/>
        </a:buClr>
        <a:buSzPct val="75000"/>
        <a:buFont typeface="Wingdings" panose="05000000000000000000" pitchFamily="2" charset="2"/>
        <a:buChar char="n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AC164"/>
        </a:buClr>
        <a:buSzPct val="70000"/>
        <a:buFont typeface="Wingdings" panose="05000000000000000000" pitchFamily="2" charset="2"/>
        <a:buChar char="n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666699"/>
        </a:buClr>
        <a:buSzPct val="65000"/>
        <a:buFont typeface="Wingdings" panose="05000000000000000000" pitchFamily="2" charset="2"/>
        <a:buChar char="n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000000"/>
        </a:buClr>
        <a:buSzPct val="60000"/>
        <a:buFont typeface="Wingdings" panose="05000000000000000000" pitchFamily="2" charset="2"/>
        <a:buChar char="n"/>
        <a:defRPr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B0AE6A"/>
        </a:buClr>
        <a:buSzPct val="55000"/>
        <a:buFont typeface="Wingdings" panose="05000000000000000000" pitchFamily="2" charset="2"/>
        <a:buChar char="§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010" name="Rectangle 2">
            <a:extLst>
              <a:ext uri="{FF2B5EF4-FFF2-40B4-BE49-F238E27FC236}">
                <a16:creationId xmlns:a16="http://schemas.microsoft.com/office/drawing/2014/main" id="{376ED3AF-DD58-4D96-AE94-E15FB8980B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1488" y="196850"/>
            <a:ext cx="8510587" cy="503238"/>
          </a:xfrm>
          <a:noFill/>
          <a:ln/>
        </p:spPr>
        <p:txBody>
          <a:bodyPr/>
          <a:lstStyle/>
          <a:p>
            <a:r>
              <a:rPr lang="ru-RU" altLang="ru-RU"/>
              <a:t>План</a:t>
            </a:r>
            <a:endParaRPr lang="en-US" altLang="ru-RU"/>
          </a:p>
        </p:txBody>
      </p:sp>
      <p:sp>
        <p:nvSpPr>
          <p:cNvPr id="1707011" name="Rectangle 3">
            <a:extLst>
              <a:ext uri="{FF2B5EF4-FFF2-40B4-BE49-F238E27FC236}">
                <a16:creationId xmlns:a16="http://schemas.microsoft.com/office/drawing/2014/main" id="{63F4B1A6-4FE6-4DE1-8C88-C00CCC98C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981075"/>
            <a:ext cx="8569325" cy="3754438"/>
          </a:xfrm>
        </p:spPr>
        <p:txBody>
          <a:bodyPr/>
          <a:lstStyle/>
          <a:p>
            <a:r>
              <a:rPr lang="ru-RU" altLang="ru-RU" b="1" u="sng"/>
              <a:t>Электрический ток</a:t>
            </a:r>
          </a:p>
          <a:p>
            <a:r>
              <a:rPr lang="ru-RU" altLang="ru-RU"/>
              <a:t>Статическое электричество</a:t>
            </a:r>
          </a:p>
          <a:p>
            <a:r>
              <a:rPr lang="ru-RU" altLang="ru-RU"/>
              <a:t>Электромагнитное излучение</a:t>
            </a:r>
          </a:p>
          <a:p>
            <a:r>
              <a:rPr lang="ru-RU" altLang="ru-RU"/>
              <a:t>Работа с персональным компьютером</a:t>
            </a:r>
          </a:p>
        </p:txBody>
      </p:sp>
    </p:spTree>
    <p:extLst>
      <p:ext uri="{BB962C8B-B14F-4D97-AF65-F5344CB8AC3E}">
        <p14:creationId xmlns:p14="http://schemas.microsoft.com/office/powerpoint/2010/main" val="3314809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426" name="Rectangle 2">
            <a:extLst>
              <a:ext uri="{FF2B5EF4-FFF2-40B4-BE49-F238E27FC236}">
                <a16:creationId xmlns:a16="http://schemas.microsoft.com/office/drawing/2014/main" id="{6E5C07B7-B3C0-4909-BDE8-8649110970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Степени электрических ожогов</a:t>
            </a:r>
            <a:endParaRPr lang="be-BY" altLang="ru-RU"/>
          </a:p>
        </p:txBody>
      </p:sp>
      <p:sp>
        <p:nvSpPr>
          <p:cNvPr id="1639427" name="Rectangle 3">
            <a:extLst>
              <a:ext uri="{FF2B5EF4-FFF2-40B4-BE49-F238E27FC236}">
                <a16:creationId xmlns:a16="http://schemas.microsoft.com/office/drawing/2014/main" id="{98E551DA-A689-45C6-9BC4-9F0EB646329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773113"/>
            <a:ext cx="4241800" cy="40322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 sz="2400"/>
              <a:t>I степень</a:t>
            </a:r>
          </a:p>
          <a:p>
            <a:pPr lvl="1">
              <a:lnSpc>
                <a:spcPct val="90000"/>
              </a:lnSpc>
            </a:pPr>
            <a:r>
              <a:rPr lang="ru-RU" altLang="ru-RU" sz="2000"/>
              <a:t>покраснение кожи;</a:t>
            </a:r>
          </a:p>
          <a:p>
            <a:pPr>
              <a:lnSpc>
                <a:spcPct val="90000"/>
              </a:lnSpc>
            </a:pPr>
            <a:r>
              <a:rPr lang="ru-RU" altLang="ru-RU" sz="2400"/>
              <a:t>II степень</a:t>
            </a:r>
          </a:p>
          <a:p>
            <a:pPr lvl="1">
              <a:lnSpc>
                <a:spcPct val="90000"/>
              </a:lnSpc>
            </a:pPr>
            <a:r>
              <a:rPr lang="ru-RU" altLang="ru-RU" sz="2000"/>
              <a:t>образование пузырей на поверхности;</a:t>
            </a:r>
          </a:p>
          <a:p>
            <a:pPr>
              <a:lnSpc>
                <a:spcPct val="90000"/>
              </a:lnSpc>
            </a:pPr>
            <a:r>
              <a:rPr lang="ru-RU" altLang="ru-RU" sz="2400"/>
              <a:t>III степень</a:t>
            </a:r>
          </a:p>
          <a:p>
            <a:pPr lvl="1">
              <a:lnSpc>
                <a:spcPct val="90000"/>
              </a:lnSpc>
            </a:pPr>
            <a:r>
              <a:rPr lang="ru-RU" altLang="ru-RU" sz="2000"/>
              <a:t>омертвление и обугливание кожи;</a:t>
            </a:r>
          </a:p>
          <a:p>
            <a:pPr>
              <a:lnSpc>
                <a:spcPct val="90000"/>
              </a:lnSpc>
            </a:pPr>
            <a:r>
              <a:rPr lang="ru-RU" altLang="ru-RU" sz="2400"/>
              <a:t>IV степень</a:t>
            </a:r>
          </a:p>
          <a:p>
            <a:pPr lvl="1">
              <a:lnSpc>
                <a:spcPct val="90000"/>
              </a:lnSpc>
            </a:pPr>
            <a:r>
              <a:rPr lang="ru-RU" altLang="ru-RU" sz="2000"/>
              <a:t>обугливание подкожной клетчатки, мышц, костей.</a:t>
            </a:r>
            <a:endParaRPr lang="be-BY" altLang="ru-RU" sz="2000"/>
          </a:p>
        </p:txBody>
      </p:sp>
      <p:sp>
        <p:nvSpPr>
          <p:cNvPr id="1639428" name="AutoShape 4">
            <a:extLst>
              <a:ext uri="{FF2B5EF4-FFF2-40B4-BE49-F238E27FC236}">
                <a16:creationId xmlns:a16="http://schemas.microsoft.com/office/drawing/2014/main" id="{852D26EA-B93A-44BD-904C-0331A17ED4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34925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sp>
        <p:nvSpPr>
          <p:cNvPr id="1639429" name="AutoShape 5">
            <a:extLst>
              <a:ext uri="{FF2B5EF4-FFF2-40B4-BE49-F238E27FC236}">
                <a16:creationId xmlns:a16="http://schemas.microsoft.com/office/drawing/2014/main" id="{42F706F4-25B2-4D53-B5C5-B373AB5A1A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3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pic>
        <p:nvPicPr>
          <p:cNvPr id="1639430" name="Picture 6">
            <a:extLst>
              <a:ext uri="{FF2B5EF4-FFF2-40B4-BE49-F238E27FC236}">
                <a16:creationId xmlns:a16="http://schemas.microsoft.com/office/drawing/2014/main" id="{35319EE1-3CC6-4326-9FA2-A9E69CD88E6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08563" y="773113"/>
            <a:ext cx="3813175" cy="4032250"/>
          </a:xfrm>
          <a:ln/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970" name="Rectangle 2">
            <a:extLst>
              <a:ext uri="{FF2B5EF4-FFF2-40B4-BE49-F238E27FC236}">
                <a16:creationId xmlns:a16="http://schemas.microsoft.com/office/drawing/2014/main" id="{61B4D720-F7E0-47CC-86BF-4C5B7F6EFA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Нормативные правовые акты</a:t>
            </a:r>
            <a:endParaRPr lang="be-BY" altLang="ru-RU"/>
          </a:p>
        </p:txBody>
      </p:sp>
      <p:sp>
        <p:nvSpPr>
          <p:cNvPr id="1747971" name="Rectangle 3">
            <a:extLst>
              <a:ext uri="{FF2B5EF4-FFF2-40B4-BE49-F238E27FC236}">
                <a16:creationId xmlns:a16="http://schemas.microsoft.com/office/drawing/2014/main" id="{48F8FC83-8E0C-4267-A30F-22BD0EFA06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 sz="2000"/>
              <a:t>Санитарные нормы и правила «Требования к электромагнитным излучениям радиочастотного диапазона при их воздействии на человека», Гигиенический норматив «Предельно допустимые уровни электромагнитных излучений радиочастотного диапазона при их воздействии на человека»</a:t>
            </a:r>
          </a:p>
          <a:p>
            <a:pPr lvl="1">
              <a:lnSpc>
                <a:spcPct val="90000"/>
              </a:lnSpc>
            </a:pPr>
            <a:r>
              <a:rPr lang="ru-RU" altLang="ru-RU" sz="1800"/>
              <a:t>Утв. Постановлением Министерства здравоохранения Республики Беларусь № 23 от 5 марта 2015 г.</a:t>
            </a:r>
          </a:p>
          <a:p>
            <a:pPr>
              <a:lnSpc>
                <a:spcPct val="90000"/>
              </a:lnSpc>
            </a:pPr>
            <a:r>
              <a:rPr lang="ru-RU" altLang="ru-RU" sz="2000"/>
              <a:t>Санитарные нормы, правила и гигиенические нормативы «Гигиенические требования к электромагнитным полям в производственных условиях»</a:t>
            </a:r>
          </a:p>
          <a:p>
            <a:pPr lvl="1">
              <a:lnSpc>
                <a:spcPct val="90000"/>
              </a:lnSpc>
            </a:pPr>
            <a:r>
              <a:rPr lang="ru-RU" altLang="ru-RU" sz="1800"/>
              <a:t>Утв. Постановлением Министерства здравоохранения Республики Беларусь № 69 от 21 июня 2010 г.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402" name="Rectangle 2">
            <a:extLst>
              <a:ext uri="{FF2B5EF4-FFF2-40B4-BE49-F238E27FC236}">
                <a16:creationId xmlns:a16="http://schemas.microsoft.com/office/drawing/2014/main" id="{DF2B57B4-9866-4358-991A-2B43A2BFE0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1488" y="196850"/>
            <a:ext cx="8510587" cy="503238"/>
          </a:xfrm>
          <a:noFill/>
          <a:ln/>
        </p:spPr>
        <p:txBody>
          <a:bodyPr/>
          <a:lstStyle/>
          <a:p>
            <a:r>
              <a:rPr lang="ru-RU" altLang="ru-RU"/>
              <a:t>План</a:t>
            </a:r>
            <a:endParaRPr lang="en-US" altLang="ru-RU"/>
          </a:p>
        </p:txBody>
      </p:sp>
      <p:sp>
        <p:nvSpPr>
          <p:cNvPr id="1766403" name="Rectangle 3">
            <a:extLst>
              <a:ext uri="{FF2B5EF4-FFF2-40B4-BE49-F238E27FC236}">
                <a16:creationId xmlns:a16="http://schemas.microsoft.com/office/drawing/2014/main" id="{4F6A3A90-67BA-411B-92AD-BF4527797C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981075"/>
            <a:ext cx="8569325" cy="3754438"/>
          </a:xfrm>
        </p:spPr>
        <p:txBody>
          <a:bodyPr/>
          <a:lstStyle/>
          <a:p>
            <a:r>
              <a:rPr lang="ru-RU" altLang="ru-RU"/>
              <a:t>Электрический ток</a:t>
            </a:r>
          </a:p>
          <a:p>
            <a:r>
              <a:rPr lang="ru-RU" altLang="ru-RU"/>
              <a:t>Статическое электричество</a:t>
            </a:r>
          </a:p>
          <a:p>
            <a:r>
              <a:rPr lang="ru-RU" altLang="ru-RU"/>
              <a:t>Атмосферное электричество</a:t>
            </a:r>
          </a:p>
          <a:p>
            <a:r>
              <a:rPr lang="ru-RU" altLang="ru-RU"/>
              <a:t>Электромагнитное излучение</a:t>
            </a:r>
          </a:p>
          <a:p>
            <a:r>
              <a:rPr lang="ru-RU" altLang="ru-RU" b="1" u="sng"/>
              <a:t>Работа с персональным компьютером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0018" name="Rectangle 2">
            <a:extLst>
              <a:ext uri="{FF2B5EF4-FFF2-40B4-BE49-F238E27FC236}">
                <a16:creationId xmlns:a16="http://schemas.microsoft.com/office/drawing/2014/main" id="{0754F2BC-0E0E-415A-8718-3B57C89744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2400"/>
              <a:t>Вредные факторы</a:t>
            </a:r>
            <a:endParaRPr lang="en-US" altLang="ru-RU" sz="2400"/>
          </a:p>
        </p:txBody>
      </p:sp>
      <p:sp>
        <p:nvSpPr>
          <p:cNvPr id="1750019" name="Rectangle 3">
            <a:extLst>
              <a:ext uri="{FF2B5EF4-FFF2-40B4-BE49-F238E27FC236}">
                <a16:creationId xmlns:a16="http://schemas.microsoft.com/office/drawing/2014/main" id="{94C2DEB4-694D-4840-93B7-A06DEF00C7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Психологическая нагрузка</a:t>
            </a:r>
          </a:p>
          <a:p>
            <a:r>
              <a:rPr lang="ru-RU" altLang="ru-RU"/>
              <a:t>Нагрузка на зрение</a:t>
            </a:r>
          </a:p>
          <a:p>
            <a:r>
              <a:rPr lang="ru-RU" altLang="ru-RU"/>
              <a:t>Гиподинамия</a:t>
            </a:r>
          </a:p>
          <a:p>
            <a:r>
              <a:rPr lang="ru-RU" altLang="ru-RU"/>
              <a:t>Длительные статические нагрузки</a:t>
            </a:r>
          </a:p>
          <a:p>
            <a:r>
              <a:rPr lang="ru-RU" altLang="ru-RU"/>
              <a:t>Электростатическое поле</a:t>
            </a:r>
          </a:p>
          <a:p>
            <a:r>
              <a:rPr lang="ru-RU" altLang="ru-RU"/>
              <a:t>Электромагнитное излучение</a:t>
            </a:r>
            <a:endParaRPr lang="en-US" altLang="ru-RU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42" name="Rectangle 2">
            <a:extLst>
              <a:ext uri="{FF2B5EF4-FFF2-40B4-BE49-F238E27FC236}">
                <a16:creationId xmlns:a16="http://schemas.microsoft.com/office/drawing/2014/main" id="{FAAFC014-20A8-4A03-B593-FD358DAEA9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2400"/>
              <a:t>Заболевания, встречаемые у пользователей</a:t>
            </a:r>
            <a:endParaRPr lang="en-US" altLang="ru-RU" sz="2400"/>
          </a:p>
        </p:txBody>
      </p:sp>
      <p:sp>
        <p:nvSpPr>
          <p:cNvPr id="1751043" name="Rectangle 3">
            <a:extLst>
              <a:ext uri="{FF2B5EF4-FFF2-40B4-BE49-F238E27FC236}">
                <a16:creationId xmlns:a16="http://schemas.microsoft.com/office/drawing/2014/main" id="{47485040-ADA4-4C6E-9CC7-A4BAD6D7D8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Органов зрения</a:t>
            </a:r>
          </a:p>
          <a:p>
            <a:r>
              <a:rPr lang="ru-RU" altLang="ru-RU"/>
              <a:t>Синдром запястного канала </a:t>
            </a:r>
          </a:p>
          <a:p>
            <a:r>
              <a:rPr lang="ru-RU" altLang="ru-RU"/>
              <a:t>Опорно-двигательного аппарата</a:t>
            </a:r>
          </a:p>
          <a:p>
            <a:r>
              <a:rPr lang="ru-RU" altLang="ru-RU"/>
              <a:t>Центральной нервной системы</a:t>
            </a:r>
          </a:p>
          <a:p>
            <a:r>
              <a:rPr lang="ru-RU" altLang="ru-RU"/>
              <a:t>Сердечнососудистой системы</a:t>
            </a:r>
            <a:endParaRPr lang="en-US" altLang="ru-RU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090" name="Rectangle 2">
            <a:extLst>
              <a:ext uri="{FF2B5EF4-FFF2-40B4-BE49-F238E27FC236}">
                <a16:creationId xmlns:a16="http://schemas.microsoft.com/office/drawing/2014/main" id="{74B90DBF-103B-451D-9235-E50CF217C2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2400"/>
              <a:t>Требования к организации рабочих мест</a:t>
            </a:r>
            <a:endParaRPr lang="en-US" altLang="ru-RU" sz="2400"/>
          </a:p>
        </p:txBody>
      </p:sp>
      <p:sp>
        <p:nvSpPr>
          <p:cNvPr id="1753091" name="Rectangle 3">
            <a:extLst>
              <a:ext uri="{FF2B5EF4-FFF2-40B4-BE49-F238E27FC236}">
                <a16:creationId xmlns:a16="http://schemas.microsoft.com/office/drawing/2014/main" id="{8E638291-9E9C-4DCF-BDC7-4A17A931C9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/>
              <a:t>При размещении рабочих мест с ВДТ, ЭВМ и ПЭВМ расстояние между рабочими столами с видеомониторами (в направлении тыла поверхности одного видеомонитора и экрана другого видеомонитора) должно быть не менее 2,0 м, а расстояние между боковыми поверхностями видеомониторов – не менее 1,2 м.</a:t>
            </a:r>
          </a:p>
          <a:p>
            <a:pPr lvl="3">
              <a:lnSpc>
                <a:spcPct val="90000"/>
              </a:lnSpc>
            </a:pPr>
            <a:r>
              <a:rPr lang="ru-RU" altLang="ru-RU"/>
              <a:t>п. 62. Санитарных норм и правил «Требования при работе с видеодисплейными терминалами и электронно-вычислительными машинами»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114" name="Rectangle 2">
            <a:extLst>
              <a:ext uri="{FF2B5EF4-FFF2-40B4-BE49-F238E27FC236}">
                <a16:creationId xmlns:a16="http://schemas.microsoft.com/office/drawing/2014/main" id="{A46EBC42-AEC2-4AE9-ADA9-A6F27EAA64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2400"/>
              <a:t>Требования к организации рабочих мест</a:t>
            </a:r>
            <a:endParaRPr lang="en-US" altLang="ru-RU" sz="2400"/>
          </a:p>
        </p:txBody>
      </p:sp>
      <p:sp>
        <p:nvSpPr>
          <p:cNvPr id="1754115" name="Rectangle 3">
            <a:extLst>
              <a:ext uri="{FF2B5EF4-FFF2-40B4-BE49-F238E27FC236}">
                <a16:creationId xmlns:a16="http://schemas.microsoft.com/office/drawing/2014/main" id="{26E04009-ADE2-4CD3-BEB9-C165BC9EE0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Рабочие места с ВДТ, ЭВМ и ПЭВМ при выполнении творческой работы, требующей значительного умственного напряжения или высокой концентрации внимания, рекомендуется изолировать друг от друга перегородками высотой 1,5–2,0 м.</a:t>
            </a:r>
          </a:p>
          <a:p>
            <a:pPr lvl="3"/>
            <a:r>
              <a:rPr lang="ru-RU" altLang="ru-RU"/>
              <a:t>п. 64. Санитарных норм и правил «Требования при работе с видеодисплейными терминалами и электронно-вычислительными машинами»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5138" name="Rectangle 2">
            <a:extLst>
              <a:ext uri="{FF2B5EF4-FFF2-40B4-BE49-F238E27FC236}">
                <a16:creationId xmlns:a16="http://schemas.microsoft.com/office/drawing/2014/main" id="{AD165A7A-E389-4246-BDC0-675AC86686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2400"/>
              <a:t>Требования к организации рабочих мест</a:t>
            </a:r>
            <a:endParaRPr lang="en-US" altLang="ru-RU" sz="2400"/>
          </a:p>
        </p:txBody>
      </p:sp>
      <p:sp>
        <p:nvSpPr>
          <p:cNvPr id="1755139" name="Rectangle 3">
            <a:extLst>
              <a:ext uri="{FF2B5EF4-FFF2-40B4-BE49-F238E27FC236}">
                <a16:creationId xmlns:a16="http://schemas.microsoft.com/office/drawing/2014/main" id="{82B96655-EC36-4BCB-AB77-A484397770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Экран видеомонитора должен находиться на расстоянии 600</a:t>
            </a:r>
            <a:r>
              <a:rPr lang="en-US" altLang="ru-RU"/>
              <a:t> </a:t>
            </a:r>
            <a:r>
              <a:rPr lang="ru-RU" altLang="ru-RU"/>
              <a:t>–</a:t>
            </a:r>
            <a:r>
              <a:rPr lang="en-US" altLang="ru-RU"/>
              <a:t> </a:t>
            </a:r>
            <a:r>
              <a:rPr lang="ru-RU" altLang="ru-RU"/>
              <a:t>700 мм от глаз пользователя, но не ближе 500 мм с учетом размеров алфавитно-цифровых знаков и символов.</a:t>
            </a:r>
          </a:p>
          <a:p>
            <a:pPr lvl="3"/>
            <a:r>
              <a:rPr lang="ru-RU" altLang="ru-RU"/>
              <a:t>п. 65. Санитарных норм и правил «Требования при работе с видеодисплейными терминалами и электронно-вычислительными машинами»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162" name="Rectangle 2">
            <a:extLst>
              <a:ext uri="{FF2B5EF4-FFF2-40B4-BE49-F238E27FC236}">
                <a16:creationId xmlns:a16="http://schemas.microsoft.com/office/drawing/2014/main" id="{878B6D56-9B5F-4178-81BB-392C14C349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2400"/>
              <a:t>Требования к организации рабочих мест</a:t>
            </a:r>
            <a:endParaRPr lang="en-US" altLang="ru-RU" sz="2400"/>
          </a:p>
        </p:txBody>
      </p:sp>
      <p:sp>
        <p:nvSpPr>
          <p:cNvPr id="1756163" name="Rectangle 3">
            <a:extLst>
              <a:ext uri="{FF2B5EF4-FFF2-40B4-BE49-F238E27FC236}">
                <a16:creationId xmlns:a16="http://schemas.microsoft.com/office/drawing/2014/main" id="{5A52C7D2-8FDD-4A2B-9D4A-BD90B4891C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sz="2400"/>
              <a:t>Конструкция рабочего стула (кресла) должна обеспечивать поддержание рациональной рабочей позы при работе на ВДТ, ЭВМ и ПЭВМ, позволять изменять позу с целью снижения статического напряжения мышц шейно-плечевой области и спины для предупреждения развития утомления. Тип рабочего стула (кресла) следует выбирать с учетом роста пользователя, характера и продолжительности работы с ВДТ, ЭВМ и ПЭВМ.</a:t>
            </a:r>
          </a:p>
          <a:p>
            <a:pPr lvl="3"/>
            <a:r>
              <a:rPr lang="ru-RU" altLang="ru-RU" sz="1600"/>
              <a:t>п. 67. Санитарных норм и правил «Требования при работе с видеодисплейными терминалами и электронно-вычислительными машинами»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7186" name="Rectangle 2">
            <a:extLst>
              <a:ext uri="{FF2B5EF4-FFF2-40B4-BE49-F238E27FC236}">
                <a16:creationId xmlns:a16="http://schemas.microsoft.com/office/drawing/2014/main" id="{1077631C-4246-4587-B429-360613555E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2400"/>
              <a:t>Требования к организации рабочих мест</a:t>
            </a:r>
            <a:endParaRPr lang="en-US" altLang="ru-RU" sz="2400"/>
          </a:p>
        </p:txBody>
      </p:sp>
      <p:sp>
        <p:nvSpPr>
          <p:cNvPr id="1757187" name="Rectangle 3">
            <a:extLst>
              <a:ext uri="{FF2B5EF4-FFF2-40B4-BE49-F238E27FC236}">
                <a16:creationId xmlns:a16="http://schemas.microsoft.com/office/drawing/2014/main" id="{F603196F-3395-4C33-9450-5844739D76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Рабочий стул (кресло) должен быть подъемно-поворотным, регулируемым по высоте и углам наклона сиденья и спинки, а также расстоянию спинки от переднего края сиденья, при этом регулировка каждого параметра должна быть независимой, легко осуществляемой и иметь надежную фиксацию.</a:t>
            </a:r>
          </a:p>
          <a:p>
            <a:pPr lvl="3"/>
            <a:r>
              <a:rPr lang="ru-RU" altLang="ru-RU"/>
              <a:t>п. 68. Санитарных норм и правил «Требования при работе с видеодисплейными терминалами и электронно-вычислительными машинами»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210" name="Rectangle 2">
            <a:extLst>
              <a:ext uri="{FF2B5EF4-FFF2-40B4-BE49-F238E27FC236}">
                <a16:creationId xmlns:a16="http://schemas.microsoft.com/office/drawing/2014/main" id="{D1D9534C-58DB-41B5-A40F-7A7C57396A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2400"/>
              <a:t>Требования к организации рабочих мест</a:t>
            </a:r>
            <a:endParaRPr lang="en-US" altLang="ru-RU" sz="2400"/>
          </a:p>
        </p:txBody>
      </p:sp>
      <p:sp>
        <p:nvSpPr>
          <p:cNvPr id="1758211" name="Rectangle 3">
            <a:extLst>
              <a:ext uri="{FF2B5EF4-FFF2-40B4-BE49-F238E27FC236}">
                <a16:creationId xmlns:a16="http://schemas.microsoft.com/office/drawing/2014/main" id="{ECC39B41-D489-4068-9086-8FA44A1CE3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Поверхности периферийных устройств (клавиатура, манипулятор «мышь», принтер, сканер и другое) необходимо протирать мягкой ветошью с применением специальных или бытовых чистящих средств, не содержащих кислот и отбеливателей, не реже 1 раза в неделю, а при необходимости и чаще.</a:t>
            </a:r>
          </a:p>
          <a:p>
            <a:pPr lvl="3"/>
            <a:r>
              <a:rPr lang="ru-RU" altLang="ru-RU"/>
              <a:t>п. 70. Санитарных норм и правил «Требования при работе с видеодисплейными терминалами и электронно-вычислительными машинами»</a:t>
            </a:r>
            <a:endParaRPr lang="en-US" alt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450" name="Rectangle 2">
            <a:extLst>
              <a:ext uri="{FF2B5EF4-FFF2-40B4-BE49-F238E27FC236}">
                <a16:creationId xmlns:a16="http://schemas.microsoft.com/office/drawing/2014/main" id="{6EC9356C-B316-47F9-A467-00EFBCFC15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Электрические знаки</a:t>
            </a:r>
            <a:endParaRPr lang="be-BY" altLang="ru-RU"/>
          </a:p>
        </p:txBody>
      </p:sp>
      <p:sp>
        <p:nvSpPr>
          <p:cNvPr id="1640451" name="Rectangle 3">
            <a:extLst>
              <a:ext uri="{FF2B5EF4-FFF2-40B4-BE49-F238E27FC236}">
                <a16:creationId xmlns:a16="http://schemas.microsoft.com/office/drawing/2014/main" id="{C1D3EC9B-D366-4AFE-B912-31DEABBB043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773113"/>
            <a:ext cx="4241800" cy="40322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altLang="ru-RU" sz="2000"/>
              <a:t>Четко очерченные пятна серого или бледно-желтого цвета на поверхности кожи, подвергнувшейся действию тока, с размерами не более 5–10 мм.</a:t>
            </a:r>
          </a:p>
          <a:p>
            <a:pPr>
              <a:lnSpc>
                <a:spcPct val="80000"/>
              </a:lnSpc>
            </a:pPr>
            <a:r>
              <a:rPr lang="ru-RU" altLang="ru-RU" sz="2000"/>
              <a:t>Могут возникнуть как в момент прохождения тока, так и спустя некоторое время после контакта с электродом.</a:t>
            </a:r>
          </a:p>
          <a:p>
            <a:pPr>
              <a:lnSpc>
                <a:spcPct val="80000"/>
              </a:lnSpc>
            </a:pPr>
            <a:r>
              <a:rPr lang="ru-RU" altLang="ru-RU" sz="2000"/>
              <a:t>Возникают примерно у 20% пострадавших. Болезненных ощущений не вызывают, со временем исчезают.</a:t>
            </a:r>
            <a:endParaRPr lang="be-BY" altLang="ru-RU" sz="2000"/>
          </a:p>
        </p:txBody>
      </p:sp>
      <p:pic>
        <p:nvPicPr>
          <p:cNvPr id="1640452" name="Picture 4">
            <a:extLst>
              <a:ext uri="{FF2B5EF4-FFF2-40B4-BE49-F238E27FC236}">
                <a16:creationId xmlns:a16="http://schemas.microsoft.com/office/drawing/2014/main" id="{1A46F938-CFCB-4886-B17B-ADA820FCAEC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18063" y="1681163"/>
            <a:ext cx="4048125" cy="2136775"/>
          </a:xfrm>
          <a:ln/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258" name="Rectangle 2">
            <a:extLst>
              <a:ext uri="{FF2B5EF4-FFF2-40B4-BE49-F238E27FC236}">
                <a16:creationId xmlns:a16="http://schemas.microsoft.com/office/drawing/2014/main" id="{798D162E-E452-4DBE-8980-76E63792DD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Требования к компьютер</a:t>
            </a:r>
            <a:r>
              <a:rPr lang="ru-RU" altLang="ru-RU"/>
              <a:t>а</a:t>
            </a:r>
            <a:r>
              <a:rPr lang="en-US" altLang="ru-RU"/>
              <a:t>м</a:t>
            </a:r>
          </a:p>
        </p:txBody>
      </p:sp>
      <p:sp>
        <p:nvSpPr>
          <p:cNvPr id="1760259" name="Rectangle 3">
            <a:extLst>
              <a:ext uri="{FF2B5EF4-FFF2-40B4-BE49-F238E27FC236}">
                <a16:creationId xmlns:a16="http://schemas.microsoft.com/office/drawing/2014/main" id="{26E7844B-886D-4C95-A5CC-FC4A82CC6C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Допустимые визуальные эргономические параметры устройств отображения ВДТ, ЭВМ и ПЭВМ должны соответствовать допустимым значениям, установленным таблицей 11 Гигиенического норматива.</a:t>
            </a:r>
          </a:p>
          <a:p>
            <a:pPr lvl="3"/>
            <a:r>
              <a:rPr lang="ru-RU" altLang="ru-RU"/>
              <a:t>п. 12. Санитарных норм и правил «Требования при работе с видеодисплейными терминалами и электронно-вычислительными машинами»</a:t>
            </a:r>
            <a:endParaRPr lang="en-US" altLang="ru-RU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82" name="Rectangle 2">
            <a:extLst>
              <a:ext uri="{FF2B5EF4-FFF2-40B4-BE49-F238E27FC236}">
                <a16:creationId xmlns:a16="http://schemas.microsoft.com/office/drawing/2014/main" id="{C80DB8C4-6159-4518-8B00-E444FE7769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 sz="2400"/>
              <a:t>Допустимые визуальные эргономические параметры</a:t>
            </a:r>
          </a:p>
        </p:txBody>
      </p:sp>
      <p:graphicFrame>
        <p:nvGraphicFramePr>
          <p:cNvPr id="1761564" name="Group 284">
            <a:extLst>
              <a:ext uri="{FF2B5EF4-FFF2-40B4-BE49-F238E27FC236}">
                <a16:creationId xmlns:a16="http://schemas.microsoft.com/office/drawing/2014/main" id="{A1C2FE86-DBE0-4469-A9C0-0B568439C82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9750" y="1006475"/>
          <a:ext cx="8299450" cy="3439160"/>
        </p:xfrm>
        <a:graphic>
          <a:graphicData uri="http://schemas.openxmlformats.org/drawingml/2006/table">
            <a:tbl>
              <a:tblPr/>
              <a:tblGrid>
                <a:gridCol w="1368425">
                  <a:extLst>
                    <a:ext uri="{9D8B030D-6E8A-4147-A177-3AD203B41FA5}">
                      <a16:colId xmlns:a16="http://schemas.microsoft.com/office/drawing/2014/main" val="2619766795"/>
                    </a:ext>
                  </a:extLst>
                </a:gridCol>
                <a:gridCol w="3527425">
                  <a:extLst>
                    <a:ext uri="{9D8B030D-6E8A-4147-A177-3AD203B41FA5}">
                      <a16:colId xmlns:a16="http://schemas.microsoft.com/office/drawing/2014/main" val="219687240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553370821"/>
                    </a:ext>
                  </a:extLst>
                </a:gridCol>
              </a:tblGrid>
              <a:tr h="469900">
                <a:tc gridSpan="2"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П</a:t>
                      </a:r>
                      <a:r>
                        <a:rPr kumimoji="0" lang="en-US" alt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араметр</a:t>
                      </a:r>
                      <a:r>
                        <a:rPr kumimoji="0" lang="ru-RU" alt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ы</a:t>
                      </a:r>
                      <a:endParaRPr kumimoji="0" lang="en-US" altLang="ru-R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Допустимые значения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4846371"/>
                  </a:ext>
                </a:extLst>
              </a:tr>
              <a:tr h="180975">
                <a:tc gridSpan="2"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Яркость белого поля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Не менее 35 кд/м</a:t>
                      </a:r>
                      <a:r>
                        <a:rPr kumimoji="0" lang="en-US" altLang="ru-RU" sz="1600" b="0" i="0" u="none" strike="noStrike" cap="none" normalizeH="0" baseline="30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4848084"/>
                  </a:ext>
                </a:extLst>
              </a:tr>
              <a:tr h="180975">
                <a:tc gridSpan="2"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Неравномерность яркости рабочего поля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Не более ±20 %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841499"/>
                  </a:ext>
                </a:extLst>
              </a:tr>
              <a:tr h="180975">
                <a:tc gridSpan="2"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Контрастность (для монохромного режима)</a:t>
                      </a:r>
                      <a:endParaRPr kumimoji="0" lang="en-US" altLang="ru-R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Не менее 3:1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1136137"/>
                  </a:ext>
                </a:extLst>
              </a:tr>
              <a:tr h="180975">
                <a:tc gridSpan="2"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Временная нестабильность изображения (мелькания)</a:t>
                      </a:r>
                      <a:endParaRPr kumimoji="0" lang="en-US" altLang="ru-R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Не должна фиксироваться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178141"/>
                  </a:ext>
                </a:extLst>
              </a:tr>
              <a:tr h="180975">
                <a:tc gridSpan="2"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Пространственная нестабильность изображения (дрожание)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Не более 2×1E(–4L), где L – проектное расстояние наблюдения, мм</a:t>
                      </a:r>
                      <a:endParaRPr kumimoji="0" lang="en-US" altLang="ru-R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5682534"/>
                  </a:ext>
                </a:extLst>
              </a:tr>
              <a:tr h="180975">
                <a:tc rowSpan="2"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Частота обновления изображения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для дисплеев на электронно-лучевой трубке</a:t>
                      </a:r>
                      <a:endParaRPr kumimoji="0" lang="en-US" altLang="ru-R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Не менее 75 Гц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3324657"/>
                  </a:ext>
                </a:extLst>
              </a:tr>
              <a:tr h="4699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на плоских дискретных экранах</a:t>
                      </a:r>
                      <a:endParaRPr kumimoji="0" lang="en-US" altLang="ru-RU" sz="16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ru-RU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Не менее 60 Гц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183633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306" name="Rectangle 2">
            <a:extLst>
              <a:ext uri="{FF2B5EF4-FFF2-40B4-BE49-F238E27FC236}">
                <a16:creationId xmlns:a16="http://schemas.microsoft.com/office/drawing/2014/main" id="{F0423563-EBC8-4018-829F-2453F3B37B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Нормативно-правовые акты</a:t>
            </a:r>
            <a:endParaRPr lang="be-BY" altLang="ru-RU"/>
          </a:p>
        </p:txBody>
      </p:sp>
      <p:sp>
        <p:nvSpPr>
          <p:cNvPr id="1762307" name="Rectangle 3">
            <a:extLst>
              <a:ext uri="{FF2B5EF4-FFF2-40B4-BE49-F238E27FC236}">
                <a16:creationId xmlns:a16="http://schemas.microsoft.com/office/drawing/2014/main" id="{DFE897BF-41FF-4D29-91B1-7463195C62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 sz="2000"/>
              <a:t>Санитарные нормы и правила «Требования при работе с видеодисплейными терминалами и электронно-вычислительными машинами»</a:t>
            </a:r>
          </a:p>
          <a:p>
            <a:pPr lvl="1">
              <a:lnSpc>
                <a:spcPct val="90000"/>
              </a:lnSpc>
            </a:pPr>
            <a:r>
              <a:rPr lang="ru-RU" altLang="ru-RU" sz="1800"/>
              <a:t>утв. Постановлением Министерства здравоохранения Республики Беларусь № 59 от 28 июня 2013 г. </a:t>
            </a:r>
          </a:p>
          <a:p>
            <a:pPr>
              <a:lnSpc>
                <a:spcPct val="90000"/>
              </a:lnSpc>
            </a:pPr>
            <a:r>
              <a:rPr lang="ru-RU" altLang="ru-RU" sz="2000"/>
              <a:t>Гигиенический норматив «Предельно-допустимые уровни нормируемых параметров при работе с видеодисплейными терминалами и электронно-вычислительными машинами»</a:t>
            </a:r>
            <a:endParaRPr lang="en-US" altLang="ru-RU" sz="2000"/>
          </a:p>
          <a:p>
            <a:pPr lvl="1">
              <a:lnSpc>
                <a:spcPct val="90000"/>
              </a:lnSpc>
            </a:pPr>
            <a:r>
              <a:rPr lang="ru-RU" altLang="ru-RU" sz="1800"/>
              <a:t>утв. Постановлением Министерства здравоохранения Республики Беларусь № 59 от 28 июня 2013 г. </a:t>
            </a:r>
          </a:p>
          <a:p>
            <a:pPr>
              <a:lnSpc>
                <a:spcPct val="90000"/>
              </a:lnSpc>
            </a:pPr>
            <a:r>
              <a:rPr lang="ru-RU" altLang="ru-RU" sz="2000"/>
              <a:t>Типовая инструкция по охране труда при работе с персональными электронными вычислительными машинами</a:t>
            </a:r>
          </a:p>
          <a:p>
            <a:pPr lvl="1">
              <a:lnSpc>
                <a:spcPct val="90000"/>
              </a:lnSpc>
            </a:pPr>
            <a:r>
              <a:rPr lang="ru-RU" altLang="ru-RU" sz="1800"/>
              <a:t>утв. Постановлением Министерства труда и социальной защиты Республики Беларусь № 130 от 24 декабря 2013 г.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474" name="Rectangle 2">
            <a:extLst>
              <a:ext uri="{FF2B5EF4-FFF2-40B4-BE49-F238E27FC236}">
                <a16:creationId xmlns:a16="http://schemas.microsoft.com/office/drawing/2014/main" id="{4ED4E53F-36AD-44A5-844B-2EE11880E2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e-BY" altLang="ru-RU"/>
              <a:t>Металлизация кожи</a:t>
            </a:r>
          </a:p>
        </p:txBody>
      </p:sp>
      <p:sp>
        <p:nvSpPr>
          <p:cNvPr id="1641475" name="Rectangle 3">
            <a:extLst>
              <a:ext uri="{FF2B5EF4-FFF2-40B4-BE49-F238E27FC236}">
                <a16:creationId xmlns:a16="http://schemas.microsoft.com/office/drawing/2014/main" id="{D26755FF-4731-479B-9474-FDAF838685D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773113"/>
            <a:ext cx="4241800" cy="40322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altLang="ru-RU" sz="2000"/>
              <a:t>Повреждение участка кожи в</a:t>
            </a:r>
            <a:br>
              <a:rPr lang="ru-RU" altLang="ru-RU" sz="2000"/>
            </a:br>
            <a:r>
              <a:rPr lang="ru-RU" altLang="ru-RU" sz="2000"/>
              <a:t>результате проникновения в неё</a:t>
            </a:r>
            <a:br>
              <a:rPr lang="ru-RU" altLang="ru-RU" sz="2000"/>
            </a:br>
            <a:r>
              <a:rPr lang="ru-RU" altLang="ru-RU" sz="2000"/>
              <a:t>мельчайших частиц металлического</a:t>
            </a:r>
            <a:br>
              <a:rPr lang="ru-RU" altLang="ru-RU" sz="2000"/>
            </a:br>
            <a:r>
              <a:rPr lang="ru-RU" altLang="ru-RU" sz="2000"/>
              <a:t>электрода, расплавившегося под</a:t>
            </a:r>
            <a:br>
              <a:rPr lang="ru-RU" altLang="ru-RU" sz="2000"/>
            </a:br>
            <a:r>
              <a:rPr lang="ru-RU" altLang="ru-RU" sz="2000"/>
              <a:t>действием электрической дуги.</a:t>
            </a:r>
          </a:p>
          <a:p>
            <a:pPr>
              <a:lnSpc>
                <a:spcPct val="80000"/>
              </a:lnSpc>
            </a:pPr>
            <a:r>
              <a:rPr lang="ru-RU" altLang="ru-RU" sz="2000"/>
              <a:t>С течением времени металлизированная кожа обычно отслаивается, пораженный участок приобретает нормальный вид, исчезают болезненные ощущения.</a:t>
            </a:r>
            <a:endParaRPr lang="be-BY" altLang="ru-RU" sz="1400"/>
          </a:p>
        </p:txBody>
      </p:sp>
      <p:pic>
        <p:nvPicPr>
          <p:cNvPr id="1641476" name="Picture 4">
            <a:extLst>
              <a:ext uri="{FF2B5EF4-FFF2-40B4-BE49-F238E27FC236}">
                <a16:creationId xmlns:a16="http://schemas.microsoft.com/office/drawing/2014/main" id="{5C455AC1-FF64-4808-AB67-43F821618E4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56163" y="773113"/>
            <a:ext cx="3651250" cy="3573462"/>
          </a:xfrm>
          <a:ln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498" name="Rectangle 2">
            <a:extLst>
              <a:ext uri="{FF2B5EF4-FFF2-40B4-BE49-F238E27FC236}">
                <a16:creationId xmlns:a16="http://schemas.microsoft.com/office/drawing/2014/main" id="{4856264B-4C95-46A5-B4C0-FDFCE84A9D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e-BY" altLang="ru-RU"/>
              <a:t>Электроофтальмия</a:t>
            </a:r>
          </a:p>
        </p:txBody>
      </p:sp>
      <p:sp>
        <p:nvSpPr>
          <p:cNvPr id="1642499" name="Rectangle 3">
            <a:extLst>
              <a:ext uri="{FF2B5EF4-FFF2-40B4-BE49-F238E27FC236}">
                <a16:creationId xmlns:a16="http://schemas.microsoft.com/office/drawing/2014/main" id="{F86ED006-470B-4C0B-9D4A-DA00A6B5F9A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773113"/>
            <a:ext cx="4241800" cy="4032250"/>
          </a:xfrm>
        </p:spPr>
        <p:txBody>
          <a:bodyPr/>
          <a:lstStyle/>
          <a:p>
            <a:r>
              <a:rPr lang="ru-RU" altLang="ru-RU" sz="2000"/>
              <a:t>Воспаление наружных оболочек глаз, вызванное интенсивным излучением электрической дуги, в спектре которой имеются вредные для глаз ультрафиолетовые и инфракрасные излучения.</a:t>
            </a:r>
          </a:p>
          <a:p>
            <a:r>
              <a:rPr lang="ru-RU" altLang="ru-RU" sz="2000"/>
              <a:t>Возникает сравнительно редко (1–2%), чаще всего при проведении электросварочных работ.</a:t>
            </a:r>
            <a:endParaRPr lang="be-BY" altLang="ru-RU" sz="2000"/>
          </a:p>
        </p:txBody>
      </p:sp>
      <p:pic>
        <p:nvPicPr>
          <p:cNvPr id="1642500" name="Picture 4">
            <a:extLst>
              <a:ext uri="{FF2B5EF4-FFF2-40B4-BE49-F238E27FC236}">
                <a16:creationId xmlns:a16="http://schemas.microsoft.com/office/drawing/2014/main" id="{790422C9-BCE9-497E-B751-342D7F3A62A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94250" y="1682750"/>
            <a:ext cx="4241800" cy="2211388"/>
          </a:xfrm>
          <a:ln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522" name="Rectangle 2">
            <a:extLst>
              <a:ext uri="{FF2B5EF4-FFF2-40B4-BE49-F238E27FC236}">
                <a16:creationId xmlns:a16="http://schemas.microsoft.com/office/drawing/2014/main" id="{4592E8C4-CE95-48BA-BDCB-B88BBC625B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e-BY" altLang="ru-RU"/>
              <a:t>Электрический удар</a:t>
            </a:r>
          </a:p>
        </p:txBody>
      </p:sp>
      <p:sp>
        <p:nvSpPr>
          <p:cNvPr id="1643523" name="Rectangle 3">
            <a:extLst>
              <a:ext uri="{FF2B5EF4-FFF2-40B4-BE49-F238E27FC236}">
                <a16:creationId xmlns:a16="http://schemas.microsoft.com/office/drawing/2014/main" id="{CA8D2342-2C4F-428F-B6F9-F0EF8AAC61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sz="2400" dirty="0" err="1"/>
              <a:t>Электротравма</a:t>
            </a:r>
            <a:r>
              <a:rPr lang="ru-RU" altLang="ru-RU" sz="2400" dirty="0"/>
              <a:t>, вызванная рефлекторным действием электрического тока </a:t>
            </a:r>
          </a:p>
          <a:p>
            <a:r>
              <a:rPr lang="ru-RU" altLang="ru-RU" sz="2400" dirty="0"/>
              <a:t>Ток, проходя через тело человека, раздражает периферические окончания чувствительных нервов, в результате чего наступает возбуждение тканей организма, сопровождающееся сокращением мышц.</a:t>
            </a:r>
            <a:endParaRPr lang="en-US" altLang="ru-RU" sz="2400" dirty="0"/>
          </a:p>
          <a:p>
            <a:r>
              <a:rPr lang="ru-RU" altLang="ru-RU" sz="2400" dirty="0"/>
              <a:t>При этом исход воздействия тока на организм может быть различен – от легкого сокращения мышц пальцев руки до прекращения работы сердца или лёгких (смертельного поражения).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546" name="Rectangle 2">
            <a:extLst>
              <a:ext uri="{FF2B5EF4-FFF2-40B4-BE49-F238E27FC236}">
                <a16:creationId xmlns:a16="http://schemas.microsoft.com/office/drawing/2014/main" id="{0BD4EA4D-863B-4529-B291-58B3BAA960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Степени электрического </a:t>
            </a:r>
            <a:r>
              <a:rPr lang="be-BY" altLang="ru-RU"/>
              <a:t>удара</a:t>
            </a:r>
          </a:p>
        </p:txBody>
      </p:sp>
      <p:sp>
        <p:nvSpPr>
          <p:cNvPr id="1644547" name="Rectangle 3">
            <a:extLst>
              <a:ext uri="{FF2B5EF4-FFF2-40B4-BE49-F238E27FC236}">
                <a16:creationId xmlns:a16="http://schemas.microsoft.com/office/drawing/2014/main" id="{2C431FB1-8672-4644-A50F-59801E4599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 b="1"/>
              <a:t>I степень</a:t>
            </a:r>
            <a:r>
              <a:rPr lang="ru-RU" altLang="ru-RU"/>
              <a:t> – судорожное сокращение мышц без потери сознания;</a:t>
            </a:r>
          </a:p>
          <a:p>
            <a:pPr>
              <a:lnSpc>
                <a:spcPct val="90000"/>
              </a:lnSpc>
            </a:pPr>
            <a:r>
              <a:rPr lang="ru-RU" altLang="ru-RU" b="1"/>
              <a:t>II степень</a:t>
            </a:r>
            <a:r>
              <a:rPr lang="ru-RU" altLang="ru-RU"/>
              <a:t> – судорожное сокращение мышц с потерей сознания, но с сохранившимся дыханием и работой сердца;</a:t>
            </a:r>
          </a:p>
          <a:p>
            <a:pPr>
              <a:lnSpc>
                <a:spcPct val="90000"/>
              </a:lnSpc>
            </a:pPr>
            <a:r>
              <a:rPr lang="ru-RU" altLang="ru-RU" b="1"/>
              <a:t>III степень</a:t>
            </a:r>
            <a:r>
              <a:rPr lang="ru-RU" altLang="ru-RU"/>
              <a:t> – потеря сознания и нарушение сердечной деятельности или дыхания (либо того и другого вместе);</a:t>
            </a:r>
          </a:p>
          <a:p>
            <a:pPr>
              <a:lnSpc>
                <a:spcPct val="90000"/>
              </a:lnSpc>
            </a:pPr>
            <a:r>
              <a:rPr lang="ru-RU" altLang="ru-RU" b="1"/>
              <a:t>IV степень</a:t>
            </a:r>
            <a:r>
              <a:rPr lang="ru-RU" altLang="ru-RU"/>
              <a:t> – клиническая смерть, т.е. отсутствие дыхания и кровообращения.</a:t>
            </a:r>
            <a:endParaRPr lang="be-BY" altLang="ru-R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426" name="Rectangle 2">
            <a:extLst>
              <a:ext uri="{FF2B5EF4-FFF2-40B4-BE49-F238E27FC236}">
                <a16:creationId xmlns:a16="http://schemas.microsoft.com/office/drawing/2014/main" id="{0C86C380-8972-429F-88D3-BF52FDF8D6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e-BY" altLang="ru-RU" sz="2400"/>
              <a:t>Электрический шок</a:t>
            </a:r>
            <a:endParaRPr lang="ru-RU" altLang="ru-RU" sz="2400"/>
          </a:p>
        </p:txBody>
      </p:sp>
      <p:sp>
        <p:nvSpPr>
          <p:cNvPr id="1767427" name="Rectangle 3">
            <a:extLst>
              <a:ext uri="{FF2B5EF4-FFF2-40B4-BE49-F238E27FC236}">
                <a16:creationId xmlns:a16="http://schemas.microsoft.com/office/drawing/2014/main" id="{CA8C6900-76A0-420B-A013-7A7FFA1C86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 sz="2000"/>
              <a:t>Тяжелая нервно-рефлекторная реакция организма на раздражение электрическим током. При шоке возникают глубокие расстройства дыхания, кровообращения, нервной системы, обмена веществ и других систем организма.</a:t>
            </a:r>
          </a:p>
          <a:p>
            <a:pPr lvl="1">
              <a:lnSpc>
                <a:spcPct val="90000"/>
              </a:lnSpc>
            </a:pPr>
            <a:r>
              <a:rPr lang="ru-RU" altLang="ru-RU" sz="1800"/>
              <a:t>При шоке сразу же после воздействия тока наступает кратковременная </a:t>
            </a:r>
            <a:r>
              <a:rPr lang="ru-RU" altLang="ru-RU" sz="1800" b="1" u="sng"/>
              <a:t>фаза возбуждения</a:t>
            </a:r>
            <a:r>
              <a:rPr lang="ru-RU" altLang="ru-RU" sz="1800"/>
              <a:t> организма.</a:t>
            </a:r>
          </a:p>
          <a:p>
            <a:pPr lvl="1">
              <a:lnSpc>
                <a:spcPct val="90000"/>
              </a:lnSpc>
            </a:pPr>
            <a:r>
              <a:rPr lang="ru-RU" altLang="ru-RU" sz="1800"/>
              <a:t>У пострадавшего появляется реакция на боль, повышается артериальное давление.</a:t>
            </a:r>
          </a:p>
          <a:p>
            <a:pPr lvl="1">
              <a:lnSpc>
                <a:spcPct val="90000"/>
              </a:lnSpc>
            </a:pPr>
            <a:r>
              <a:rPr lang="ru-RU" altLang="ru-RU" sz="1800"/>
              <a:t>Затем наступает </a:t>
            </a:r>
            <a:r>
              <a:rPr lang="ru-RU" altLang="ru-RU" sz="1800" b="1" u="sng"/>
              <a:t>фаза торможения</a:t>
            </a:r>
            <a:r>
              <a:rPr lang="ru-RU" altLang="ru-RU" sz="1800"/>
              <a:t>: истощается нервная система, снижается артериальное давление, ослабевает дыхание, падает и учащается пульс, возникает состояние депрессии.</a:t>
            </a:r>
          </a:p>
          <a:p>
            <a:pPr>
              <a:lnSpc>
                <a:spcPct val="90000"/>
              </a:lnSpc>
            </a:pPr>
            <a:r>
              <a:rPr lang="ru-RU" altLang="ru-RU" sz="2000" b="1" u="sng"/>
              <a:t>Шоковое состояние</a:t>
            </a:r>
            <a:r>
              <a:rPr lang="ru-RU" altLang="ru-RU" sz="2000"/>
              <a:t> может длиться от нескольких десятков минут до суток. После этого может наступить выздоровление, как результат активного лечебного вмешательства, или биологическая смерть.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594" name="Rectangle 2">
            <a:extLst>
              <a:ext uri="{FF2B5EF4-FFF2-40B4-BE49-F238E27FC236}">
                <a16:creationId xmlns:a16="http://schemas.microsoft.com/office/drawing/2014/main" id="{05FA4520-AA85-420D-B8E8-87C61F3011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Факторы, влияющие на тяжесть поражения</a:t>
            </a:r>
            <a:endParaRPr lang="be-BY" altLang="ru-RU"/>
          </a:p>
        </p:txBody>
      </p:sp>
      <p:sp>
        <p:nvSpPr>
          <p:cNvPr id="1646595" name="Rectangle 3">
            <a:extLst>
              <a:ext uri="{FF2B5EF4-FFF2-40B4-BE49-F238E27FC236}">
                <a16:creationId xmlns:a16="http://schemas.microsoft.com/office/drawing/2014/main" id="{0DA467DE-CC43-4EB9-B5F3-BBAA0EE09C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sz="2400" b="1"/>
              <a:t>Электрическое сопротивление тела человека</a:t>
            </a:r>
            <a:endParaRPr lang="ru-RU" altLang="ru-RU" sz="2400"/>
          </a:p>
          <a:p>
            <a:pPr lvl="1"/>
            <a:r>
              <a:rPr lang="ru-RU" altLang="ru-RU" sz="2000"/>
              <a:t>от 3–100 кОм на поверхности сухой, чистой, неповрежденной кожи;</a:t>
            </a:r>
          </a:p>
          <a:p>
            <a:pPr lvl="1"/>
            <a:r>
              <a:rPr lang="ru-RU" altLang="ru-RU" sz="2000"/>
              <a:t>500–1000 Ом внутри тела.</a:t>
            </a:r>
          </a:p>
          <a:p>
            <a:pPr lvl="1"/>
            <a:r>
              <a:rPr lang="en-US" altLang="ru-RU" sz="2000" b="1" i="1"/>
              <a:t>U</a:t>
            </a:r>
            <a:r>
              <a:rPr lang="ru-RU" altLang="ru-RU" sz="2000" b="1" baseline="-25000"/>
              <a:t>без</a:t>
            </a:r>
            <a:r>
              <a:rPr lang="en-US" altLang="ru-RU" sz="2000" b="1"/>
              <a:t> = </a:t>
            </a:r>
            <a:r>
              <a:rPr lang="en-US" altLang="ru-RU" sz="2000" b="1" i="1"/>
              <a:t>R</a:t>
            </a:r>
            <a:r>
              <a:rPr lang="ru-RU" altLang="ru-RU" sz="2000" b="1" baseline="-25000"/>
              <a:t>ч</a:t>
            </a:r>
            <a:r>
              <a:rPr lang="ru-RU" altLang="ru-RU" sz="2000" b="1"/>
              <a:t> </a:t>
            </a:r>
            <a:r>
              <a:rPr lang="en-US" altLang="ru-RU" sz="2000" b="1" i="1"/>
              <a:t>I</a:t>
            </a:r>
            <a:r>
              <a:rPr lang="ru-RU" altLang="ru-RU" sz="2000" b="1" baseline="-25000"/>
              <a:t>без</a:t>
            </a:r>
            <a:r>
              <a:rPr lang="en-US" altLang="ru-RU" sz="2000" b="1"/>
              <a:t> = 1000</a:t>
            </a:r>
            <a:r>
              <a:rPr lang="en-US" altLang="ru-RU" sz="2000" b="1">
                <a:sym typeface="Symbol" panose="05050102010706020507" pitchFamily="18" charset="2"/>
              </a:rPr>
              <a:t>0,01 = 10</a:t>
            </a:r>
            <a:r>
              <a:rPr lang="ru-RU" altLang="ru-RU" sz="2000" b="1">
                <a:sym typeface="Symbol" panose="05050102010706020507" pitchFamily="18" charset="2"/>
              </a:rPr>
              <a:t> В</a:t>
            </a:r>
            <a:r>
              <a:rPr lang="en-US" altLang="ru-RU" sz="2000">
                <a:sym typeface="Symbol" panose="05050102010706020507" pitchFamily="18" charset="2"/>
              </a:rPr>
              <a:t> </a:t>
            </a:r>
          </a:p>
          <a:p>
            <a:pPr lvl="2"/>
            <a:r>
              <a:rPr lang="ru-RU" altLang="ru-RU" sz="1800" b="1" i="1"/>
              <a:t>R</a:t>
            </a:r>
            <a:r>
              <a:rPr lang="ru-RU" altLang="ru-RU" sz="1800" b="1" baseline="-25000"/>
              <a:t>Ч</a:t>
            </a:r>
            <a:r>
              <a:rPr lang="ru-RU" altLang="ru-RU" sz="1800"/>
              <a:t> – расчетное сопротивление тела человека (1000 Ом); </a:t>
            </a:r>
            <a:r>
              <a:rPr lang="ru-RU" altLang="ru-RU" sz="1800" b="1" i="1"/>
              <a:t>I</a:t>
            </a:r>
            <a:r>
              <a:rPr lang="ru-RU" altLang="ru-RU" sz="1800" b="1" baseline="-25000"/>
              <a:t>без</a:t>
            </a:r>
            <a:r>
              <a:rPr lang="ru-RU" altLang="ru-RU" sz="1800"/>
              <a:t> – условно безопасная сила тока (10 мА);</a:t>
            </a:r>
          </a:p>
          <a:p>
            <a:r>
              <a:rPr lang="ru-RU" altLang="ru-RU" sz="2400" b="1"/>
              <a:t>Род тока</a:t>
            </a:r>
            <a:r>
              <a:rPr lang="ru-RU" altLang="ru-RU" sz="2400"/>
              <a:t> (переменный ток опаснее постоянного).</a:t>
            </a:r>
          </a:p>
          <a:p>
            <a:r>
              <a:rPr lang="ru-RU" altLang="ru-RU" sz="2400" b="1"/>
              <a:t>Частота тока</a:t>
            </a:r>
            <a:r>
              <a:rPr lang="ru-RU" altLang="ru-RU" sz="2400"/>
              <a:t> (наиболее опасный диапазон 50–400 Гц)</a:t>
            </a:r>
            <a:endParaRPr lang="be-BY" altLang="ru-RU"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618" name="Rectangle 2">
            <a:extLst>
              <a:ext uri="{FF2B5EF4-FFF2-40B4-BE49-F238E27FC236}">
                <a16:creationId xmlns:a16="http://schemas.microsoft.com/office/drawing/2014/main" id="{981B80B4-03A4-46DB-9DF7-F71B1AC79F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Факторы, влияющие на тяжесть поражения</a:t>
            </a:r>
            <a:endParaRPr lang="be-BY" altLang="ru-RU"/>
          </a:p>
        </p:txBody>
      </p:sp>
      <p:sp>
        <p:nvSpPr>
          <p:cNvPr id="1647619" name="Rectangle 3">
            <a:extLst>
              <a:ext uri="{FF2B5EF4-FFF2-40B4-BE49-F238E27FC236}">
                <a16:creationId xmlns:a16="http://schemas.microsoft.com/office/drawing/2014/main" id="{AD642A20-A57E-40E4-82A3-B0C34B840E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altLang="ru-RU" sz="1800" b="1"/>
              <a:t>Путь прохождения тока в теле человека</a:t>
            </a:r>
          </a:p>
          <a:p>
            <a:pPr lvl="1">
              <a:lnSpc>
                <a:spcPct val="80000"/>
              </a:lnSpc>
            </a:pPr>
            <a:r>
              <a:rPr lang="ru-RU" altLang="ru-RU" sz="1600"/>
              <a:t>Рука – рука</a:t>
            </a:r>
          </a:p>
          <a:p>
            <a:pPr lvl="2">
              <a:lnSpc>
                <a:spcPct val="80000"/>
              </a:lnSpc>
            </a:pPr>
            <a:r>
              <a:rPr lang="ru-RU" altLang="ru-RU" sz="1400"/>
              <a:t>40% случаев</a:t>
            </a:r>
          </a:p>
          <a:p>
            <a:pPr lvl="3">
              <a:lnSpc>
                <a:spcPct val="80000"/>
              </a:lnSpc>
            </a:pPr>
            <a:r>
              <a:rPr lang="ru-RU" altLang="ru-RU" sz="1200"/>
              <a:t>из них 83% с потерей сознания, 3,3% от общего тока, проходящего через тело идет через область сердца</a:t>
            </a:r>
          </a:p>
          <a:p>
            <a:pPr lvl="1">
              <a:lnSpc>
                <a:spcPct val="80000"/>
              </a:lnSpc>
            </a:pPr>
            <a:r>
              <a:rPr lang="ru-RU" altLang="ru-RU" sz="1600" b="1" u="sng"/>
              <a:t>Правая рука – ноги</a:t>
            </a:r>
          </a:p>
          <a:p>
            <a:pPr lvl="2">
              <a:lnSpc>
                <a:spcPct val="80000"/>
              </a:lnSpc>
            </a:pPr>
            <a:r>
              <a:rPr lang="ru-RU" altLang="ru-RU" sz="1400"/>
              <a:t>20% случаев</a:t>
            </a:r>
          </a:p>
          <a:p>
            <a:pPr lvl="3">
              <a:lnSpc>
                <a:spcPct val="80000"/>
              </a:lnSpc>
            </a:pPr>
            <a:r>
              <a:rPr lang="ru-RU" altLang="ru-RU" sz="1200"/>
              <a:t>из них 87% с потерей сознания, 6,7% тока идет через область сердца</a:t>
            </a:r>
          </a:p>
          <a:p>
            <a:pPr lvl="1">
              <a:lnSpc>
                <a:spcPct val="80000"/>
              </a:lnSpc>
            </a:pPr>
            <a:r>
              <a:rPr lang="ru-RU" altLang="ru-RU" sz="1600"/>
              <a:t>Левая рука – ноги</a:t>
            </a:r>
          </a:p>
          <a:p>
            <a:pPr lvl="2">
              <a:lnSpc>
                <a:spcPct val="80000"/>
              </a:lnSpc>
            </a:pPr>
            <a:r>
              <a:rPr lang="ru-RU" altLang="ru-RU" sz="1400"/>
              <a:t>17% случаев</a:t>
            </a:r>
          </a:p>
          <a:p>
            <a:pPr lvl="3">
              <a:lnSpc>
                <a:spcPct val="80000"/>
              </a:lnSpc>
            </a:pPr>
            <a:r>
              <a:rPr lang="ru-RU" altLang="ru-RU" sz="1200"/>
              <a:t>из них 80% с потерей сознания, 3,7% тока идет через область сердца</a:t>
            </a:r>
          </a:p>
          <a:p>
            <a:pPr lvl="1">
              <a:lnSpc>
                <a:spcPct val="80000"/>
              </a:lnSpc>
            </a:pPr>
            <a:r>
              <a:rPr lang="ru-RU" altLang="ru-RU" sz="1600"/>
              <a:t>Нога – нога</a:t>
            </a:r>
          </a:p>
          <a:p>
            <a:pPr lvl="2">
              <a:lnSpc>
                <a:spcPct val="80000"/>
              </a:lnSpc>
            </a:pPr>
            <a:r>
              <a:rPr lang="ru-RU" altLang="ru-RU" sz="1400"/>
              <a:t>6% случаев</a:t>
            </a:r>
          </a:p>
          <a:p>
            <a:pPr lvl="3">
              <a:lnSpc>
                <a:spcPct val="80000"/>
              </a:lnSpc>
            </a:pPr>
            <a:r>
              <a:rPr lang="ru-RU" altLang="ru-RU" sz="1200"/>
              <a:t>из них 15% с потерей сознания, 0,4 % тока идет через область сердца</a:t>
            </a:r>
          </a:p>
          <a:p>
            <a:pPr>
              <a:lnSpc>
                <a:spcPct val="80000"/>
              </a:lnSpc>
            </a:pPr>
            <a:r>
              <a:rPr lang="ru-RU" altLang="ru-RU" sz="1800" b="1"/>
              <a:t>Индивидуальные особенности организма</a:t>
            </a:r>
          </a:p>
          <a:p>
            <a:pPr lvl="1">
              <a:lnSpc>
                <a:spcPct val="80000"/>
              </a:lnSpc>
            </a:pPr>
            <a:r>
              <a:rPr lang="ru-RU" altLang="ru-RU" sz="1600"/>
              <a:t>болезни кожи, сердечно-сосудистой системы, органов внутренней секреции, легких, нервные болезни и др.</a:t>
            </a:r>
            <a:endParaRPr lang="be-BY" altLang="ru-RU"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42" name="Rectangle 2">
            <a:extLst>
              <a:ext uri="{FF2B5EF4-FFF2-40B4-BE49-F238E27FC236}">
                <a16:creationId xmlns:a16="http://schemas.microsoft.com/office/drawing/2014/main" id="{B793CDA7-214E-4BF1-BCA1-84A6096BCB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2400" dirty="0"/>
              <a:t>Классификация помещений по опасности поражения</a:t>
            </a:r>
            <a:endParaRPr lang="be-BY" altLang="ru-RU" sz="2400" dirty="0"/>
          </a:p>
        </p:txBody>
      </p:sp>
      <p:sp>
        <p:nvSpPr>
          <p:cNvPr id="1648643" name="Rectangle 3">
            <a:extLst>
              <a:ext uri="{FF2B5EF4-FFF2-40B4-BE49-F238E27FC236}">
                <a16:creationId xmlns:a16="http://schemas.microsoft.com/office/drawing/2014/main" id="{7B97C740-BBCD-4F2F-B0C0-190A99E0C3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504" y="630155"/>
            <a:ext cx="8928546" cy="403225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ru-RU" altLang="ru-RU" sz="1800" dirty="0"/>
              <a:t>Помещения без повышенной опасности</a:t>
            </a:r>
            <a:endParaRPr lang="en-US" altLang="ru-RU" sz="1800" dirty="0"/>
          </a:p>
          <a:p>
            <a:pPr lvl="1">
              <a:spcBef>
                <a:spcPts val="0"/>
              </a:spcBef>
            </a:pPr>
            <a:r>
              <a:rPr lang="ru-RU" altLang="ru-RU" sz="1800" dirty="0"/>
              <a:t>отсутствуют признаки повышенной и особой опасности;</a:t>
            </a:r>
            <a:endParaRPr lang="ru-RU" altLang="ru-RU" sz="1800" b="1" u="sng" dirty="0"/>
          </a:p>
          <a:p>
            <a:pPr>
              <a:spcBef>
                <a:spcPts val="0"/>
              </a:spcBef>
            </a:pPr>
            <a:r>
              <a:rPr lang="ru-RU" altLang="ru-RU" sz="1800" dirty="0"/>
              <a:t>Помещения  с повышенной опасностью: </a:t>
            </a:r>
          </a:p>
          <a:p>
            <a:pPr lvl="1">
              <a:spcBef>
                <a:spcPts val="0"/>
              </a:spcBef>
            </a:pPr>
            <a:r>
              <a:rPr lang="ru-RU" altLang="ru-RU" sz="1800" dirty="0"/>
              <a:t>сырые (влажность </a:t>
            </a:r>
            <a:r>
              <a:rPr lang="en-US" altLang="ru-RU" sz="1800" dirty="0"/>
              <a:t>&gt;</a:t>
            </a:r>
            <a:r>
              <a:rPr lang="ru-RU" altLang="ru-RU" sz="1800" dirty="0"/>
              <a:t>75%), </a:t>
            </a:r>
            <a:r>
              <a:rPr lang="ru-RU" altLang="ru-RU" sz="1800" dirty="0" smtClean="0"/>
              <a:t>высокая </a:t>
            </a:r>
            <a:r>
              <a:rPr lang="ru-RU" altLang="ru-RU" sz="1800" dirty="0"/>
              <a:t>температура воздуха (Т</a:t>
            </a:r>
            <a:r>
              <a:rPr lang="en-US" altLang="ru-RU" sz="1800" dirty="0" smtClean="0"/>
              <a:t>&gt;</a:t>
            </a:r>
            <a:r>
              <a:rPr lang="ru-RU" altLang="ru-RU" sz="1800" dirty="0" smtClean="0"/>
              <a:t>35</a:t>
            </a:r>
            <a:r>
              <a:rPr lang="ru-RU" altLang="ru-RU" sz="1800" dirty="0">
                <a:sym typeface="Symbol" panose="05050102010706020507" pitchFamily="18" charset="2"/>
              </a:rPr>
              <a:t></a:t>
            </a:r>
            <a:r>
              <a:rPr lang="ru-RU" altLang="ru-RU" sz="1800" dirty="0"/>
              <a:t>С), </a:t>
            </a:r>
          </a:p>
          <a:p>
            <a:pPr lvl="1">
              <a:spcBef>
                <a:spcPts val="0"/>
              </a:spcBef>
            </a:pPr>
            <a:r>
              <a:rPr lang="ru-RU" altLang="ru-RU" sz="1800" dirty="0"/>
              <a:t>токопроводящая пыль, </a:t>
            </a:r>
          </a:p>
          <a:p>
            <a:pPr lvl="1">
              <a:spcBef>
                <a:spcPts val="0"/>
              </a:spcBef>
            </a:pPr>
            <a:r>
              <a:rPr lang="ru-RU" altLang="ru-RU" sz="1800" dirty="0"/>
              <a:t>токопроводящие полы,</a:t>
            </a:r>
          </a:p>
          <a:p>
            <a:pPr lvl="1">
              <a:spcBef>
                <a:spcPts val="0"/>
              </a:spcBef>
            </a:pPr>
            <a:r>
              <a:rPr lang="ru-RU" altLang="ru-RU" sz="1800" dirty="0"/>
              <a:t>возможность одновременного прикосновения к имеющим соединение с землей металлоконструкциям зданий, технологическим аппаратам, механизмам и т.п., с одной стороны, и к металлическим корпусам </a:t>
            </a:r>
            <a:r>
              <a:rPr lang="ru-RU" altLang="ru-RU" sz="1800" dirty="0" err="1"/>
              <a:t>электроприемников</a:t>
            </a:r>
            <a:r>
              <a:rPr lang="ru-RU" altLang="ru-RU" sz="1800" dirty="0"/>
              <a:t>, с другой стороны.</a:t>
            </a:r>
          </a:p>
          <a:p>
            <a:pPr>
              <a:spcBef>
                <a:spcPts val="0"/>
              </a:spcBef>
            </a:pPr>
            <a:r>
              <a:rPr lang="ru-RU" altLang="ru-RU" sz="1800" dirty="0"/>
              <a:t>Особо опасные помещения: </a:t>
            </a:r>
          </a:p>
          <a:p>
            <a:pPr lvl="1">
              <a:spcBef>
                <a:spcPts val="0"/>
              </a:spcBef>
            </a:pPr>
            <a:r>
              <a:rPr lang="ru-RU" altLang="ru-RU" sz="1800" dirty="0"/>
              <a:t>особая сырость (относительная влажность воздуха ~100 %);</a:t>
            </a:r>
          </a:p>
          <a:p>
            <a:pPr lvl="1">
              <a:spcBef>
                <a:spcPts val="0"/>
              </a:spcBef>
            </a:pPr>
            <a:r>
              <a:rPr lang="ru-RU" altLang="ru-RU" sz="1800" dirty="0"/>
              <a:t>химически активная среда (содержащиеся в воздухе пары действуют разрушающе на изоляцию и токоведущие части оборудования);</a:t>
            </a:r>
          </a:p>
          <a:p>
            <a:pPr lvl="1">
              <a:spcBef>
                <a:spcPts val="0"/>
              </a:spcBef>
            </a:pPr>
            <a:r>
              <a:rPr lang="ru-RU" altLang="ru-RU" sz="1800" dirty="0"/>
              <a:t>≥2 признаков, свойственных помещениям с повышенной </a:t>
            </a:r>
            <a:r>
              <a:rPr lang="ru-RU" altLang="ru-RU" sz="1800" dirty="0" smtClean="0"/>
              <a:t>опасностью.</a:t>
            </a:r>
          </a:p>
          <a:p>
            <a:pPr lvl="1">
              <a:spcBef>
                <a:spcPts val="0"/>
              </a:spcBef>
            </a:pPr>
            <a:r>
              <a:rPr lang="ru-RU" sz="1800" dirty="0" smtClean="0"/>
              <a:t>К </a:t>
            </a:r>
            <a:r>
              <a:rPr lang="ru-RU" sz="1800" dirty="0"/>
              <a:t>особо опасным помещениям по опасности поражения людей электрическим током приравнивается территория открытых электроустановок.</a:t>
            </a:r>
          </a:p>
          <a:p>
            <a:pPr lvl="1">
              <a:lnSpc>
                <a:spcPct val="80000"/>
              </a:lnSpc>
            </a:pPr>
            <a:endParaRPr lang="be-BY" altLang="ru-RU" sz="1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234" name="Rectangle 2">
            <a:extLst>
              <a:ext uri="{FF2B5EF4-FFF2-40B4-BE49-F238E27FC236}">
                <a16:creationId xmlns:a16="http://schemas.microsoft.com/office/drawing/2014/main" id="{E127DD3B-F949-43C0-ADCD-49CAD9A935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e-BY" altLang="ru-RU"/>
              <a:t>Электробезопасность</a:t>
            </a:r>
          </a:p>
        </p:txBody>
      </p:sp>
      <p:sp>
        <p:nvSpPr>
          <p:cNvPr id="1631235" name="Rectangle 3">
            <a:extLst>
              <a:ext uri="{FF2B5EF4-FFF2-40B4-BE49-F238E27FC236}">
                <a16:creationId xmlns:a16="http://schemas.microsoft.com/office/drawing/2014/main" id="{3AE6D813-474C-45B4-B7FC-3DD5A8D0E4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b="1" u="sng"/>
              <a:t>Система организационных и технических мероприятий и средств, обеспечивающих защиту людей</a:t>
            </a:r>
            <a:r>
              <a:rPr lang="ru-RU" altLang="ru-RU"/>
              <a:t> от вредного и опасного воздействия электрического тока, электрической дуги, электромагнитного поля и статического электричества.</a:t>
            </a:r>
            <a:endParaRPr lang="be-BY" alt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738" name="Rectangle 2">
            <a:extLst>
              <a:ext uri="{FF2B5EF4-FFF2-40B4-BE49-F238E27FC236}">
                <a16:creationId xmlns:a16="http://schemas.microsoft.com/office/drawing/2014/main" id="{6155E08A-0C82-4EAB-9965-8FFF2F6A1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2400"/>
              <a:t>Однофазное прикосновение к сети в установках с глухозаземленной нейтралью (до 1 кВ)</a:t>
            </a:r>
            <a:endParaRPr lang="en-US" altLang="ru-RU" sz="2400"/>
          </a:p>
        </p:txBody>
      </p:sp>
      <p:pic>
        <p:nvPicPr>
          <p:cNvPr id="1652741" name="Picture 5" descr="1-zaz">
            <a:extLst>
              <a:ext uri="{FF2B5EF4-FFF2-40B4-BE49-F238E27FC236}">
                <a16:creationId xmlns:a16="http://schemas.microsoft.com/office/drawing/2014/main" id="{A089CE0C-74B8-45D5-93B8-6727B6F7D43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6175" y="773113"/>
            <a:ext cx="7137400" cy="4032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762" name="Rectangle 2">
            <a:extLst>
              <a:ext uri="{FF2B5EF4-FFF2-40B4-BE49-F238E27FC236}">
                <a16:creationId xmlns:a16="http://schemas.microsoft.com/office/drawing/2014/main" id="{D8156757-6CF2-4E2F-9E3A-08F9FEC049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2400"/>
              <a:t>Однофазное прикосновение к сети в установках с глухозаземленной нейтралью (до 1 кВ)</a:t>
            </a:r>
            <a:endParaRPr lang="en-US" altLang="ru-RU" sz="2400"/>
          </a:p>
        </p:txBody>
      </p:sp>
      <p:graphicFrame>
        <p:nvGraphicFramePr>
          <p:cNvPr id="1653763" name="Object 3">
            <a:extLst>
              <a:ext uri="{FF2B5EF4-FFF2-40B4-BE49-F238E27FC236}">
                <a16:creationId xmlns:a16="http://schemas.microsoft.com/office/drawing/2014/main" id="{4F55A539-522A-4E82-B6F6-42F30E3CDDC6}"/>
              </a:ext>
            </a:extLst>
          </p:cNvPr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07971112"/>
              </p:ext>
            </p:extLst>
          </p:nvPr>
        </p:nvGraphicFramePr>
        <p:xfrm>
          <a:off x="2051720" y="1132384"/>
          <a:ext cx="2747887" cy="12792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781" name="Equation" r:id="rId3" imgW="736560" imgH="431640" progId="Equation.DSMT4">
                  <p:embed/>
                </p:oleObj>
              </mc:Choice>
              <mc:Fallback>
                <p:oleObj name="Equation" r:id="rId3" imgW="736560" imgH="4316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1132384"/>
                        <a:ext cx="2747887" cy="12792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53764" name="Rectangle 4">
            <a:extLst>
              <a:ext uri="{FF2B5EF4-FFF2-40B4-BE49-F238E27FC236}">
                <a16:creationId xmlns:a16="http://schemas.microsoft.com/office/drawing/2014/main" id="{13830293-7608-4E4D-86A1-9A2228D92CF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95288" y="2851150"/>
            <a:ext cx="8640762" cy="1954213"/>
          </a:xfrm>
        </p:spPr>
        <p:txBody>
          <a:bodyPr/>
          <a:lstStyle/>
          <a:p>
            <a:r>
              <a:rPr lang="ru-RU" altLang="ru-RU" sz="2400" b="1" i="1"/>
              <a:t>U</a:t>
            </a:r>
            <a:r>
              <a:rPr lang="ru-RU" altLang="ru-RU" sz="2400" b="1" baseline="-25000"/>
              <a:t>ф</a:t>
            </a:r>
            <a:r>
              <a:rPr lang="ru-RU" altLang="ru-RU" sz="2400"/>
              <a:t> – фазное напряжение; </a:t>
            </a:r>
            <a:r>
              <a:rPr lang="ru-RU" altLang="ru-RU" sz="2400" b="1" i="1"/>
              <a:t>R</a:t>
            </a:r>
            <a:r>
              <a:rPr lang="ru-RU" altLang="ru-RU" sz="2400" b="1" baseline="-25000"/>
              <a:t>Ч</a:t>
            </a:r>
            <a:r>
              <a:rPr lang="ru-RU" altLang="ru-RU" sz="2400"/>
              <a:t> – общее сопротивление тела человека; </a:t>
            </a:r>
            <a:r>
              <a:rPr lang="en-US" altLang="ru-RU" sz="2400" b="1" i="1"/>
              <a:t>r</a:t>
            </a:r>
            <a:r>
              <a:rPr lang="en-US" altLang="ru-RU" sz="2400" b="1" baseline="-25000"/>
              <a:t>0</a:t>
            </a:r>
            <a:r>
              <a:rPr lang="ru-RU" altLang="ru-RU" sz="2400"/>
              <a:t> – сопротивление заземления нейтрали трансформатора.</a:t>
            </a:r>
            <a:endParaRPr lang="en-US" altLang="ru-RU"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82" name="Rectangle 2">
            <a:extLst>
              <a:ext uri="{FF2B5EF4-FFF2-40B4-BE49-F238E27FC236}">
                <a16:creationId xmlns:a16="http://schemas.microsoft.com/office/drawing/2014/main" id="{E5BA73C8-B6E0-48C5-A189-A832345E1E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2400"/>
              <a:t>Оценка опасности поражения электрическим током</a:t>
            </a:r>
            <a:endParaRPr lang="be-BY" altLang="ru-RU" sz="2400"/>
          </a:p>
        </p:txBody>
      </p:sp>
      <p:sp>
        <p:nvSpPr>
          <p:cNvPr id="1658883" name="Rectangle 3">
            <a:extLst>
              <a:ext uri="{FF2B5EF4-FFF2-40B4-BE49-F238E27FC236}">
                <a16:creationId xmlns:a16="http://schemas.microsoft.com/office/drawing/2014/main" id="{CF8DFEF8-B0C4-4EB9-A5D8-71790A5105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 dirty="0"/>
              <a:t>Напряжения прикосновения и токи,  протекающие через  тело человека  при  нормальном (неаварийном) режиме электроустановки не должны превышать</a:t>
            </a:r>
          </a:p>
          <a:p>
            <a:pPr lvl="1">
              <a:lnSpc>
                <a:spcPct val="90000"/>
              </a:lnSpc>
            </a:pPr>
            <a:r>
              <a:rPr lang="ru-RU" altLang="ru-RU" dirty="0"/>
              <a:t>~ 50 Гц</a:t>
            </a:r>
          </a:p>
          <a:p>
            <a:pPr lvl="2">
              <a:lnSpc>
                <a:spcPct val="90000"/>
              </a:lnSpc>
            </a:pPr>
            <a:r>
              <a:rPr lang="ru-RU" altLang="ru-RU" dirty="0"/>
              <a:t>2 В; 0,3 мА</a:t>
            </a:r>
          </a:p>
          <a:p>
            <a:pPr lvl="1">
              <a:lnSpc>
                <a:spcPct val="90000"/>
              </a:lnSpc>
            </a:pPr>
            <a:r>
              <a:rPr lang="ru-RU" altLang="ru-RU" dirty="0"/>
              <a:t>~ 400 Гц</a:t>
            </a:r>
          </a:p>
          <a:p>
            <a:pPr lvl="2">
              <a:lnSpc>
                <a:spcPct val="90000"/>
              </a:lnSpc>
            </a:pPr>
            <a:r>
              <a:rPr lang="ru-RU" altLang="ru-RU" dirty="0"/>
              <a:t>3 В; 0,4 </a:t>
            </a:r>
            <a:r>
              <a:rPr lang="ru-RU" altLang="ru-RU" dirty="0" smtClean="0"/>
              <a:t>мА</a:t>
            </a:r>
          </a:p>
          <a:p>
            <a:pPr lvl="1">
              <a:lnSpc>
                <a:spcPct val="90000"/>
              </a:lnSpc>
            </a:pPr>
            <a:r>
              <a:rPr lang="ru-RU" altLang="ru-RU" dirty="0" smtClean="0"/>
              <a:t>–</a:t>
            </a:r>
          </a:p>
          <a:p>
            <a:pPr lvl="2">
              <a:lnSpc>
                <a:spcPct val="90000"/>
              </a:lnSpc>
            </a:pPr>
            <a:r>
              <a:rPr lang="ru-RU" altLang="ru-RU" dirty="0" smtClean="0"/>
              <a:t>8 В; 1,0 мА</a:t>
            </a:r>
            <a:endParaRPr lang="be-BY" altLang="ru-RU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9906" name="Rectangle 2">
            <a:extLst>
              <a:ext uri="{FF2B5EF4-FFF2-40B4-BE49-F238E27FC236}">
                <a16:creationId xmlns:a16="http://schemas.microsoft.com/office/drawing/2014/main" id="{FB2B15CD-7660-4AC0-AB41-DBB4FA6FD0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2400"/>
              <a:t>Оценка опасности поражения электрическим током</a:t>
            </a:r>
            <a:endParaRPr lang="be-BY" altLang="ru-RU" sz="2400"/>
          </a:p>
        </p:txBody>
      </p:sp>
      <p:sp>
        <p:nvSpPr>
          <p:cNvPr id="1659907" name="Rectangle 3">
            <a:extLst>
              <a:ext uri="{FF2B5EF4-FFF2-40B4-BE49-F238E27FC236}">
                <a16:creationId xmlns:a16="http://schemas.microsoft.com/office/drawing/2014/main" id="{1B059277-2CD6-452F-9E43-CABF5EB0F0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altLang="ru-RU" sz="1800"/>
              <a:t>Значения напряжений прикосновения и токов при аварийном режиме производственных электроустановок напряжением до 1000 В с глухозаземленной или изолированной нейтралью и выше 1000 В с изолированной нейтралью не должны превышать</a:t>
            </a:r>
          </a:p>
          <a:p>
            <a:pPr lvl="1">
              <a:lnSpc>
                <a:spcPct val="80000"/>
              </a:lnSpc>
            </a:pPr>
            <a:r>
              <a:rPr lang="ru-RU" altLang="ru-RU" sz="1600"/>
              <a:t>при </a:t>
            </a:r>
            <a:r>
              <a:rPr lang="ru-RU" altLang="ru-RU" sz="1600" i="1"/>
              <a:t>t</a:t>
            </a:r>
            <a:r>
              <a:rPr lang="ru-RU" altLang="ru-RU" sz="1600"/>
              <a:t> = 0,1 с</a:t>
            </a:r>
          </a:p>
          <a:p>
            <a:pPr lvl="2">
              <a:lnSpc>
                <a:spcPct val="80000"/>
              </a:lnSpc>
            </a:pPr>
            <a:r>
              <a:rPr lang="ru-RU" altLang="ru-RU" sz="1400"/>
              <a:t>~ 50 Гц</a:t>
            </a:r>
          </a:p>
          <a:p>
            <a:pPr lvl="3">
              <a:lnSpc>
                <a:spcPct val="80000"/>
              </a:lnSpc>
            </a:pPr>
            <a:r>
              <a:rPr lang="ru-RU" altLang="ru-RU" sz="1200"/>
              <a:t>340 B, 400 мА</a:t>
            </a:r>
          </a:p>
          <a:p>
            <a:pPr lvl="2">
              <a:lnSpc>
                <a:spcPct val="80000"/>
              </a:lnSpc>
            </a:pPr>
            <a:r>
              <a:rPr lang="ru-RU" altLang="ru-RU" sz="1400"/>
              <a:t>~ 400 Гц</a:t>
            </a:r>
          </a:p>
          <a:p>
            <a:pPr lvl="3">
              <a:lnSpc>
                <a:spcPct val="80000"/>
              </a:lnSpc>
            </a:pPr>
            <a:r>
              <a:rPr lang="ru-RU" altLang="ru-RU" sz="1200"/>
              <a:t>500 B</a:t>
            </a:r>
          </a:p>
          <a:p>
            <a:pPr lvl="2">
              <a:lnSpc>
                <a:spcPct val="80000"/>
              </a:lnSpc>
            </a:pPr>
            <a:r>
              <a:rPr lang="ru-RU" altLang="ru-RU" sz="1400"/>
              <a:t>–</a:t>
            </a:r>
          </a:p>
          <a:p>
            <a:pPr lvl="3">
              <a:lnSpc>
                <a:spcPct val="80000"/>
              </a:lnSpc>
            </a:pPr>
            <a:r>
              <a:rPr lang="ru-RU" altLang="ru-RU" sz="1200"/>
              <a:t>500 B</a:t>
            </a:r>
          </a:p>
          <a:p>
            <a:pPr lvl="1">
              <a:lnSpc>
                <a:spcPct val="80000"/>
              </a:lnSpc>
            </a:pPr>
            <a:r>
              <a:rPr lang="ru-RU" altLang="ru-RU" sz="1600"/>
              <a:t>при </a:t>
            </a:r>
            <a:r>
              <a:rPr lang="ru-RU" altLang="ru-RU" sz="1600" i="1"/>
              <a:t>t</a:t>
            </a:r>
            <a:r>
              <a:rPr lang="ru-RU" altLang="ru-RU" sz="1600"/>
              <a:t> = &gt;1,0 с</a:t>
            </a:r>
          </a:p>
          <a:p>
            <a:pPr lvl="2">
              <a:lnSpc>
                <a:spcPct val="80000"/>
              </a:lnSpc>
            </a:pPr>
            <a:r>
              <a:rPr lang="ru-RU" altLang="ru-RU" sz="1400"/>
              <a:t>~ 50 Гц</a:t>
            </a:r>
          </a:p>
          <a:p>
            <a:pPr lvl="3">
              <a:lnSpc>
                <a:spcPct val="80000"/>
              </a:lnSpc>
            </a:pPr>
            <a:r>
              <a:rPr lang="ru-RU" altLang="ru-RU" sz="1200"/>
              <a:t>20 B, 6 мА</a:t>
            </a:r>
          </a:p>
          <a:p>
            <a:pPr lvl="2">
              <a:lnSpc>
                <a:spcPct val="80000"/>
              </a:lnSpc>
            </a:pPr>
            <a:r>
              <a:rPr lang="ru-RU" altLang="ru-RU" sz="1400"/>
              <a:t>~ 400 Гц</a:t>
            </a:r>
          </a:p>
          <a:p>
            <a:pPr lvl="3">
              <a:lnSpc>
                <a:spcPct val="80000"/>
              </a:lnSpc>
            </a:pPr>
            <a:r>
              <a:rPr lang="ru-RU" altLang="ru-RU" sz="1200"/>
              <a:t>36 B, 8 мА</a:t>
            </a:r>
          </a:p>
          <a:p>
            <a:pPr lvl="2">
              <a:lnSpc>
                <a:spcPct val="80000"/>
              </a:lnSpc>
            </a:pPr>
            <a:r>
              <a:rPr lang="ru-RU" altLang="ru-RU" sz="1400"/>
              <a:t>–</a:t>
            </a:r>
          </a:p>
          <a:p>
            <a:pPr lvl="3">
              <a:lnSpc>
                <a:spcPct val="80000"/>
              </a:lnSpc>
            </a:pPr>
            <a:r>
              <a:rPr lang="ru-RU" altLang="ru-RU" sz="1200"/>
              <a:t>40 B, 15 мА</a:t>
            </a:r>
            <a:endParaRPr lang="be-BY" altLang="ru-RU"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954" name="Rectangle 2">
            <a:extLst>
              <a:ext uri="{FF2B5EF4-FFF2-40B4-BE49-F238E27FC236}">
                <a16:creationId xmlns:a16="http://schemas.microsoft.com/office/drawing/2014/main" id="{2BAE8CF4-51CE-42B5-BA50-5CAEFCFCCB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2400"/>
              <a:t>Способы обеспечения электробезопасности</a:t>
            </a:r>
            <a:endParaRPr lang="be-BY" altLang="ru-RU" sz="2400"/>
          </a:p>
        </p:txBody>
      </p:sp>
      <p:sp>
        <p:nvSpPr>
          <p:cNvPr id="1661955" name="Rectangle 3">
            <a:extLst>
              <a:ext uri="{FF2B5EF4-FFF2-40B4-BE49-F238E27FC236}">
                <a16:creationId xmlns:a16="http://schemas.microsoft.com/office/drawing/2014/main" id="{FA59157D-32F9-463F-B46E-386A428648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altLang="ru-RU" sz="2000"/>
              <a:t>Для обеспечения защиты от поражения электрическим током при прикосновении к металлическим нетоковедущим частям, которые могут оказаться под напряжением в результате повреждения изоляции, применяют следующие способы:</a:t>
            </a:r>
          </a:p>
          <a:p>
            <a:pPr lvl="1">
              <a:lnSpc>
                <a:spcPct val="80000"/>
              </a:lnSpc>
            </a:pPr>
            <a:r>
              <a:rPr lang="ru-RU" altLang="ru-RU" sz="1800" b="1" u="sng"/>
              <a:t>защитное заземление</a:t>
            </a:r>
            <a:r>
              <a:rPr lang="ru-RU" altLang="ru-RU" sz="1800"/>
              <a:t>;</a:t>
            </a:r>
          </a:p>
          <a:p>
            <a:pPr lvl="1">
              <a:lnSpc>
                <a:spcPct val="80000"/>
              </a:lnSpc>
            </a:pPr>
            <a:r>
              <a:rPr lang="ru-RU" altLang="ru-RU" sz="1800"/>
              <a:t>выравнивание потенциала;</a:t>
            </a:r>
          </a:p>
          <a:p>
            <a:pPr lvl="1">
              <a:lnSpc>
                <a:spcPct val="80000"/>
              </a:lnSpc>
            </a:pPr>
            <a:r>
              <a:rPr lang="ru-RU" altLang="ru-RU" sz="1800"/>
              <a:t>система защитных проводов;</a:t>
            </a:r>
          </a:p>
          <a:p>
            <a:pPr lvl="1">
              <a:lnSpc>
                <a:spcPct val="80000"/>
              </a:lnSpc>
            </a:pPr>
            <a:r>
              <a:rPr lang="ru-RU" altLang="ru-RU" sz="1800" b="1" u="sng"/>
              <a:t>защитное отключение</a:t>
            </a:r>
            <a:r>
              <a:rPr lang="ru-RU" altLang="ru-RU" sz="1800"/>
              <a:t>;</a:t>
            </a:r>
          </a:p>
          <a:p>
            <a:pPr lvl="1">
              <a:lnSpc>
                <a:spcPct val="80000"/>
              </a:lnSpc>
            </a:pPr>
            <a:r>
              <a:rPr lang="ru-RU" altLang="ru-RU" sz="1800"/>
              <a:t>изоляция нетоковедущих частей;</a:t>
            </a:r>
          </a:p>
          <a:p>
            <a:pPr lvl="1">
              <a:lnSpc>
                <a:spcPct val="80000"/>
              </a:lnSpc>
            </a:pPr>
            <a:r>
              <a:rPr lang="ru-RU" altLang="ru-RU" sz="1800"/>
              <a:t>электрическое разделение сети;</a:t>
            </a:r>
          </a:p>
          <a:p>
            <a:pPr lvl="1">
              <a:lnSpc>
                <a:spcPct val="80000"/>
              </a:lnSpc>
            </a:pPr>
            <a:r>
              <a:rPr lang="ru-RU" altLang="ru-RU" sz="1800" b="1" u="sng"/>
              <a:t>малое напряжение</a:t>
            </a:r>
            <a:r>
              <a:rPr lang="ru-RU" altLang="ru-RU" sz="1800"/>
              <a:t>;</a:t>
            </a:r>
          </a:p>
          <a:p>
            <a:pPr lvl="1">
              <a:lnSpc>
                <a:spcPct val="80000"/>
              </a:lnSpc>
            </a:pPr>
            <a:r>
              <a:rPr lang="ru-RU" altLang="ru-RU" sz="1800"/>
              <a:t>контроль изоляции;</a:t>
            </a:r>
          </a:p>
          <a:p>
            <a:pPr lvl="1">
              <a:lnSpc>
                <a:spcPct val="80000"/>
              </a:lnSpc>
            </a:pPr>
            <a:r>
              <a:rPr lang="ru-RU" altLang="ru-RU" sz="1800"/>
              <a:t>компенсация токов замыкания на землю;</a:t>
            </a:r>
          </a:p>
          <a:p>
            <a:pPr lvl="1">
              <a:lnSpc>
                <a:spcPct val="80000"/>
              </a:lnSpc>
            </a:pPr>
            <a:r>
              <a:rPr lang="ru-RU" altLang="ru-RU" sz="1800" b="1" u="sng"/>
              <a:t>средства индивидуальной защиты.</a:t>
            </a:r>
            <a:endParaRPr lang="be-BY" altLang="ru-RU" sz="1800" b="1" u="sng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978" name="Rectangle 2">
            <a:extLst>
              <a:ext uri="{FF2B5EF4-FFF2-40B4-BE49-F238E27FC236}">
                <a16:creationId xmlns:a16="http://schemas.microsoft.com/office/drawing/2014/main" id="{BF08AF31-E980-4033-878B-03699CC5A4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e-BY" altLang="ru-RU"/>
              <a:t>Защитное заземление</a:t>
            </a:r>
            <a:endParaRPr lang="en-US" altLang="ru-RU"/>
          </a:p>
        </p:txBody>
      </p:sp>
      <p:sp>
        <p:nvSpPr>
          <p:cNvPr id="1662979" name="Rectangle 3">
            <a:extLst>
              <a:ext uri="{FF2B5EF4-FFF2-40B4-BE49-F238E27FC236}">
                <a16:creationId xmlns:a16="http://schemas.microsoft.com/office/drawing/2014/main" id="{6FB6A4E5-AD1C-4AC1-BCE0-6676DEB80A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Преднамеренное электрическое соединение с землей или ее эквивалентом нетоковедущих частей, которые могут оказаться под напряжением.</a:t>
            </a:r>
            <a:endParaRPr lang="en-US" alt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7"/>
          <a:stretch/>
        </p:blipFill>
        <p:spPr>
          <a:xfrm>
            <a:off x="1259632" y="2408213"/>
            <a:ext cx="5921320" cy="27368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002" name="Rectangle 2">
            <a:extLst>
              <a:ext uri="{FF2B5EF4-FFF2-40B4-BE49-F238E27FC236}">
                <a16:creationId xmlns:a16="http://schemas.microsoft.com/office/drawing/2014/main" id="{1608CE62-7237-43B9-A578-72748A11F3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Назначение защитного заземления</a:t>
            </a:r>
            <a:endParaRPr lang="en-US" altLang="ru-RU"/>
          </a:p>
        </p:txBody>
      </p:sp>
      <p:sp>
        <p:nvSpPr>
          <p:cNvPr id="1664003" name="Rectangle 3">
            <a:extLst>
              <a:ext uri="{FF2B5EF4-FFF2-40B4-BE49-F238E27FC236}">
                <a16:creationId xmlns:a16="http://schemas.microsoft.com/office/drawing/2014/main" id="{4FFB076E-059F-4E43-A38F-C39E2CFA48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Устранение опасности поражения человека электрическим током при появлении напряжения на оборудовании, т.е. при замыкании фазы на корпус.</a:t>
            </a:r>
            <a:endParaRPr lang="en-US" altLang="ru-RU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026" name="Rectangle 2">
            <a:extLst>
              <a:ext uri="{FF2B5EF4-FFF2-40B4-BE49-F238E27FC236}">
                <a16:creationId xmlns:a16="http://schemas.microsoft.com/office/drawing/2014/main" id="{5C33B8C4-3BBE-4E39-BDBB-D0479B3FE0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e-BY" altLang="ru-RU"/>
              <a:t>Приницип действия заземления</a:t>
            </a:r>
          </a:p>
        </p:txBody>
      </p:sp>
      <p:sp>
        <p:nvSpPr>
          <p:cNvPr id="1665027" name="Rectangle 3">
            <a:extLst>
              <a:ext uri="{FF2B5EF4-FFF2-40B4-BE49-F238E27FC236}">
                <a16:creationId xmlns:a16="http://schemas.microsoft.com/office/drawing/2014/main" id="{FE347A42-018E-45B7-8BE8-49D1014F23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Опасность поражения снижается за счет снижения напряжения на корпусе относительно земли до значения:</a:t>
            </a:r>
          </a:p>
          <a:p>
            <a:r>
              <a:rPr lang="ru-RU" altLang="ru-RU"/>
              <a:t>U</a:t>
            </a:r>
            <a:r>
              <a:rPr lang="ru-RU" altLang="ru-RU" baseline="-25000"/>
              <a:t>к</a:t>
            </a:r>
            <a:r>
              <a:rPr lang="ru-RU" altLang="ru-RU"/>
              <a:t> = </a:t>
            </a:r>
            <a:r>
              <a:rPr lang="ru-RU" altLang="ru-RU" i="1"/>
              <a:t>I</a:t>
            </a:r>
            <a:r>
              <a:rPr lang="ru-RU" altLang="ru-RU" baseline="-25000"/>
              <a:t>з</a:t>
            </a:r>
            <a:r>
              <a:rPr lang="ru-RU" altLang="ru-RU"/>
              <a:t> </a:t>
            </a:r>
            <a:r>
              <a:rPr lang="ru-RU" altLang="ru-RU" i="1"/>
              <a:t>R</a:t>
            </a:r>
            <a:r>
              <a:rPr lang="ru-RU" altLang="ru-RU" baseline="-25000"/>
              <a:t>з</a:t>
            </a:r>
          </a:p>
          <a:p>
            <a:pPr lvl="1"/>
            <a:r>
              <a:rPr lang="ru-RU" altLang="ru-RU"/>
              <a:t>U</a:t>
            </a:r>
            <a:r>
              <a:rPr lang="ru-RU" altLang="ru-RU" baseline="-25000"/>
              <a:t>к</a:t>
            </a:r>
            <a:r>
              <a:rPr lang="ru-RU" altLang="ru-RU"/>
              <a:t> – напряжение на корпусе; </a:t>
            </a:r>
            <a:r>
              <a:rPr lang="ru-RU" altLang="ru-RU" i="1"/>
              <a:t>I</a:t>
            </a:r>
            <a:r>
              <a:rPr lang="ru-RU" altLang="ru-RU" baseline="-25000"/>
              <a:t>з</a:t>
            </a:r>
            <a:r>
              <a:rPr lang="ru-RU" altLang="ru-RU"/>
              <a:t> – ток замыкания;</a:t>
            </a:r>
            <a:r>
              <a:rPr lang="en-US" altLang="ru-RU"/>
              <a:t/>
            </a:r>
            <a:br>
              <a:rPr lang="en-US" altLang="ru-RU"/>
            </a:br>
            <a:r>
              <a:rPr lang="ru-RU" altLang="ru-RU" i="1"/>
              <a:t>R</a:t>
            </a:r>
            <a:r>
              <a:rPr lang="ru-RU" altLang="ru-RU" baseline="-25000"/>
              <a:t>з </a:t>
            </a:r>
            <a:r>
              <a:rPr lang="ru-RU" altLang="ru-RU"/>
              <a:t>– сопротивление заземлителя.</a:t>
            </a:r>
            <a:endParaRPr lang="ru-RU" altLang="ru-RU" baseline="-25000"/>
          </a:p>
          <a:p>
            <a:r>
              <a:rPr lang="ru-RU" altLang="ru-RU"/>
              <a:t>образование напряжения на поверхности земли за счет растекания тока от заземлителя.</a:t>
            </a:r>
            <a:endParaRPr lang="be-BY" altLang="ru-RU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20760"/>
            <a:ext cx="8023747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16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050" name="Rectangle 2">
            <a:extLst>
              <a:ext uri="{FF2B5EF4-FFF2-40B4-BE49-F238E27FC236}">
                <a16:creationId xmlns:a16="http://schemas.microsoft.com/office/drawing/2014/main" id="{E4400F9A-6F9E-44AD-A62F-A6C19589B0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e-BY" altLang="ru-RU"/>
              <a:t>Применение защитного заземления</a:t>
            </a:r>
          </a:p>
        </p:txBody>
      </p:sp>
      <p:sp>
        <p:nvSpPr>
          <p:cNvPr id="1666051" name="Rectangle 3">
            <a:extLst>
              <a:ext uri="{FF2B5EF4-FFF2-40B4-BE49-F238E27FC236}">
                <a16:creationId xmlns:a16="http://schemas.microsoft.com/office/drawing/2014/main" id="{833EA4A9-CABA-4040-971D-C1EC381762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 sz="2400" dirty="0"/>
              <a:t>Применяется в сетях, изолированных от земли.</a:t>
            </a:r>
          </a:p>
          <a:p>
            <a:pPr>
              <a:lnSpc>
                <a:spcPct val="90000"/>
              </a:lnSpc>
            </a:pPr>
            <a:r>
              <a:rPr lang="ru-RU" altLang="ru-RU" sz="2400" dirty="0"/>
              <a:t>Заземлению подлежат корпуса и другие части электроустановок, которые могут оказаться под напряжением</a:t>
            </a:r>
            <a:r>
              <a:rPr lang="ru-RU" altLang="ru-RU" sz="2400" dirty="0" smtClean="0"/>
              <a:t>:</a:t>
            </a:r>
          </a:p>
          <a:p>
            <a:pPr>
              <a:lnSpc>
                <a:spcPct val="90000"/>
              </a:lnSpc>
            </a:pPr>
            <a:endParaRPr lang="ru-RU" altLang="ru-RU" sz="2400" dirty="0"/>
          </a:p>
          <a:p>
            <a:pPr lvl="1">
              <a:lnSpc>
                <a:spcPct val="90000"/>
              </a:lnSpc>
            </a:pPr>
            <a:r>
              <a:rPr lang="ru-RU" altLang="ru-RU" sz="1800" dirty="0"/>
              <a:t>во всех случаях при величине номинального напряжения электропитания 380 В переменного тока и 440 В постоянного тока и выше; </a:t>
            </a:r>
          </a:p>
          <a:p>
            <a:pPr lvl="1">
              <a:lnSpc>
                <a:spcPct val="90000"/>
              </a:lnSpc>
            </a:pPr>
            <a:r>
              <a:rPr lang="ru-RU" altLang="ru-RU" sz="1800" dirty="0"/>
              <a:t>при номинальных напряжениях ≥42 В (50 Гц) и 110 В постоянного тока в помещениях с признаками повышенной и особой опасности и в наружных условиях;</a:t>
            </a:r>
          </a:p>
          <a:p>
            <a:pPr lvl="1">
              <a:lnSpc>
                <a:spcPct val="90000"/>
              </a:lnSpc>
            </a:pPr>
            <a:r>
              <a:rPr lang="ru-RU" altLang="ru-RU" sz="1800" dirty="0"/>
              <a:t>во взрывоопасных помещениях при любых значениях постоянного и переменного напряжения.</a:t>
            </a:r>
            <a:endParaRPr lang="be-BY" altLang="ru-RU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Понятие электробезопасности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Действие </a:t>
            </a:r>
            <a:r>
              <a:rPr lang="ru-RU" dirty="0"/>
              <a:t>электрического тока на организм </a:t>
            </a:r>
            <a:r>
              <a:rPr lang="ru-RU" dirty="0" smtClean="0"/>
              <a:t>человека</a:t>
            </a:r>
            <a:endParaRPr lang="en-US" dirty="0" smtClean="0"/>
          </a:p>
          <a:p>
            <a:r>
              <a:rPr lang="ru-RU" dirty="0" smtClean="0"/>
              <a:t>Оценка </a:t>
            </a:r>
            <a:r>
              <a:rPr lang="ru-RU" dirty="0"/>
              <a:t>опасности поражения электрическим </a:t>
            </a:r>
            <a:r>
              <a:rPr lang="ru-RU" dirty="0" smtClean="0"/>
              <a:t>током</a:t>
            </a:r>
            <a:endParaRPr lang="en-US" dirty="0" smtClean="0"/>
          </a:p>
          <a:p>
            <a:r>
              <a:rPr lang="ru-RU" dirty="0" smtClean="0"/>
              <a:t>Способы </a:t>
            </a:r>
            <a:r>
              <a:rPr lang="ru-RU" dirty="0"/>
              <a:t>обеспечения </a:t>
            </a:r>
            <a:r>
              <a:rPr lang="ru-RU" dirty="0" smtClean="0"/>
              <a:t>электробезопасности</a:t>
            </a:r>
            <a:endParaRPr lang="en-US" dirty="0" smtClean="0"/>
          </a:p>
          <a:p>
            <a:r>
              <a:rPr lang="ru-RU" dirty="0" smtClean="0"/>
              <a:t>Оказание </a:t>
            </a:r>
            <a:r>
              <a:rPr lang="ru-RU" dirty="0"/>
              <a:t>первой помощи </a:t>
            </a:r>
            <a:r>
              <a:rPr lang="ru-RU" dirty="0" smtClean="0"/>
              <a:t>пострадавшим</a:t>
            </a:r>
            <a:endParaRPr lang="en-US" dirty="0" smtClean="0"/>
          </a:p>
          <a:p>
            <a:r>
              <a:rPr lang="ru-RU" dirty="0" smtClean="0"/>
              <a:t>Защита </a:t>
            </a:r>
            <a:r>
              <a:rPr lang="ru-RU" dirty="0"/>
              <a:t>от статического </a:t>
            </a:r>
            <a:r>
              <a:rPr lang="ru-RU" dirty="0" smtClean="0"/>
              <a:t>электричества</a:t>
            </a:r>
            <a:endParaRPr lang="en-US" dirty="0" smtClean="0"/>
          </a:p>
          <a:p>
            <a:r>
              <a:rPr lang="ru-RU" dirty="0" smtClean="0"/>
              <a:t>Защита </a:t>
            </a:r>
            <a:r>
              <a:rPr lang="ru-RU" dirty="0"/>
              <a:t>от атмосферного электричества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49692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915" t="24982" r="15395" b="30373"/>
          <a:stretch/>
        </p:blipFill>
        <p:spPr>
          <a:xfrm>
            <a:off x="611560" y="196280"/>
            <a:ext cx="8100392" cy="413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723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4272"/>
            <a:ext cx="9036496" cy="446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315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96" y="124272"/>
            <a:ext cx="859399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574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195"/>
            <a:ext cx="8676456" cy="433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29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504" y="30414"/>
            <a:ext cx="8730434" cy="427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018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194" name="Rectangle 2">
            <a:extLst>
              <a:ext uri="{FF2B5EF4-FFF2-40B4-BE49-F238E27FC236}">
                <a16:creationId xmlns:a16="http://schemas.microsoft.com/office/drawing/2014/main" id="{ED880456-5613-47BA-915F-C71D7B9931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e-BY" altLang="ru-RU"/>
              <a:t>Защитное отключение</a:t>
            </a:r>
          </a:p>
        </p:txBody>
      </p:sp>
      <p:sp>
        <p:nvSpPr>
          <p:cNvPr id="1672195" name="Rectangle 3">
            <a:extLst>
              <a:ext uri="{FF2B5EF4-FFF2-40B4-BE49-F238E27FC236}">
                <a16:creationId xmlns:a16="http://schemas.microsoft.com/office/drawing/2014/main" id="{4004FA60-C830-48B7-AD1E-35DFD2420D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altLang="ru-RU" sz="2400"/>
              <a:t>Это быстродействующая защита, которая обеспечивает автоматическое отключение электроустановки при возникновении опасности поражения электрическим током.</a:t>
            </a:r>
          </a:p>
          <a:p>
            <a:pPr>
              <a:lnSpc>
                <a:spcPct val="80000"/>
              </a:lnSpc>
            </a:pPr>
            <a:r>
              <a:rPr lang="ru-RU" altLang="ru-RU" sz="2400"/>
              <a:t>Такая опасность может возникнуть:</a:t>
            </a:r>
          </a:p>
          <a:p>
            <a:pPr lvl="1">
              <a:lnSpc>
                <a:spcPct val="80000"/>
              </a:lnSpc>
            </a:pPr>
            <a:r>
              <a:rPr lang="ru-RU" altLang="ru-RU" sz="2000"/>
              <a:t>при замыкании фазы на корпус оборудования,</a:t>
            </a:r>
          </a:p>
          <a:p>
            <a:pPr lvl="1">
              <a:lnSpc>
                <a:spcPct val="80000"/>
              </a:lnSpc>
            </a:pPr>
            <a:r>
              <a:rPr lang="ru-RU" altLang="ru-RU" sz="2000"/>
              <a:t>при снижении сопротивления изоляции фазовых, проводов ниже определенного предела,</a:t>
            </a:r>
          </a:p>
          <a:p>
            <a:pPr lvl="1">
              <a:lnSpc>
                <a:spcPct val="80000"/>
              </a:lnSpc>
            </a:pPr>
            <a:r>
              <a:rPr lang="ru-RU" altLang="ru-RU" sz="2000"/>
              <a:t>при появлении в сети более высокого напряжения,</a:t>
            </a:r>
          </a:p>
          <a:p>
            <a:pPr lvl="1">
              <a:lnSpc>
                <a:spcPct val="80000"/>
              </a:lnSpc>
            </a:pPr>
            <a:r>
              <a:rPr lang="ru-RU" altLang="ru-RU" sz="2000"/>
              <a:t>при прикосновении человека к токоведущей части.</a:t>
            </a:r>
          </a:p>
          <a:p>
            <a:pPr>
              <a:lnSpc>
                <a:spcPct val="80000"/>
              </a:lnSpc>
            </a:pPr>
            <a:r>
              <a:rPr lang="ru-RU" altLang="ru-RU" sz="2400"/>
              <a:t>Во всех этих случаях в сети происходит резкое изменение напряжения и силы тока.</a:t>
            </a:r>
            <a:endParaRPr lang="be-BY" altLang="ru-RU"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218" name="Rectangle 2">
            <a:extLst>
              <a:ext uri="{FF2B5EF4-FFF2-40B4-BE49-F238E27FC236}">
                <a16:creationId xmlns:a16="http://schemas.microsoft.com/office/drawing/2014/main" id="{DE13A777-3DB2-44E0-A615-80F7C3FD9C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e-BY" altLang="ru-RU"/>
              <a:t>Назначение защитного отключения</a:t>
            </a:r>
          </a:p>
        </p:txBody>
      </p:sp>
      <p:sp>
        <p:nvSpPr>
          <p:cNvPr id="1673219" name="Rectangle 3">
            <a:extLst>
              <a:ext uri="{FF2B5EF4-FFF2-40B4-BE49-F238E27FC236}">
                <a16:creationId xmlns:a16="http://schemas.microsoft.com/office/drawing/2014/main" id="{29FFC25C-1E3B-45D4-B4F7-93BB6592DD0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773113"/>
            <a:ext cx="4241800" cy="4032250"/>
          </a:xfrm>
        </p:spPr>
        <p:txBody>
          <a:bodyPr/>
          <a:lstStyle/>
          <a:p>
            <a:r>
              <a:rPr lang="ru-RU" altLang="ru-RU" sz="2400"/>
              <a:t>обеспечивают отключение неисправной установки за время не более 0,2 с,</a:t>
            </a:r>
          </a:p>
          <a:p>
            <a:r>
              <a:rPr lang="ru-RU" altLang="ru-RU" sz="2400"/>
              <a:t>являются дополнительной мерой защиты к заземлению в сетях до 1000 В.</a:t>
            </a:r>
          </a:p>
        </p:txBody>
      </p:sp>
      <p:sp>
        <p:nvSpPr>
          <p:cNvPr id="1673220" name="AutoShape 4">
            <a:extLst>
              <a:ext uri="{FF2B5EF4-FFF2-40B4-BE49-F238E27FC236}">
                <a16:creationId xmlns:a16="http://schemas.microsoft.com/office/drawing/2014/main" id="{3155C3C8-BA25-4978-AB7D-39F9FA10E5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8275" y="34925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pic>
        <p:nvPicPr>
          <p:cNvPr id="1673221" name="Picture 5">
            <a:extLst>
              <a:ext uri="{FF2B5EF4-FFF2-40B4-BE49-F238E27FC236}">
                <a16:creationId xmlns:a16="http://schemas.microsoft.com/office/drawing/2014/main" id="{2A22CA40-D88B-48ED-A33B-1380605156E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75313" y="1673225"/>
            <a:ext cx="2479675" cy="2230438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242" name="Rectangle 2">
            <a:extLst>
              <a:ext uri="{FF2B5EF4-FFF2-40B4-BE49-F238E27FC236}">
                <a16:creationId xmlns:a16="http://schemas.microsoft.com/office/drawing/2014/main" id="{049CF934-5945-499F-9490-B8F02F6B49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Малое напряжение</a:t>
            </a:r>
            <a:endParaRPr lang="be-BY" altLang="ru-RU"/>
          </a:p>
        </p:txBody>
      </p:sp>
      <p:sp>
        <p:nvSpPr>
          <p:cNvPr id="1674243" name="Rectangle 3">
            <a:extLst>
              <a:ext uri="{FF2B5EF4-FFF2-40B4-BE49-F238E27FC236}">
                <a16:creationId xmlns:a16="http://schemas.microsoft.com/office/drawing/2014/main" id="{D921A2F6-4F94-45B3-9B4B-CC1DB4A617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Номинальное напряжение не более 42 В, применяемое для уменьшения опасности поражения электрическим током.</a:t>
            </a:r>
          </a:p>
          <a:p>
            <a:r>
              <a:rPr lang="ru-RU" altLang="ru-RU"/>
              <a:t>В производственных условиях предусматривается применение малых напряжений 12 и 36 (42) В.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266" name="Rectangle 2">
            <a:extLst>
              <a:ext uri="{FF2B5EF4-FFF2-40B4-BE49-F238E27FC236}">
                <a16:creationId xmlns:a16="http://schemas.microsoft.com/office/drawing/2014/main" id="{A4A90E59-B101-45CE-9155-4A05A0FACB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e-BY" altLang="ru-RU"/>
              <a:t>Назначение малого напряжения</a:t>
            </a:r>
          </a:p>
        </p:txBody>
      </p:sp>
      <p:sp>
        <p:nvSpPr>
          <p:cNvPr id="1675267" name="Rectangle 3">
            <a:extLst>
              <a:ext uri="{FF2B5EF4-FFF2-40B4-BE49-F238E27FC236}">
                <a16:creationId xmlns:a16="http://schemas.microsoft.com/office/drawing/2014/main" id="{28281594-1BE4-4A17-9E85-45D7019421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Используется чаще всего </a:t>
            </a:r>
            <a:r>
              <a:rPr lang="ru-RU" altLang="ru-RU" b="1" u="sng"/>
              <a:t>для питания ручного электрифицированного инструмента и переносных ламп</a:t>
            </a:r>
            <a:r>
              <a:rPr lang="ru-RU" altLang="ru-RU"/>
              <a:t>, так как при работе с ними человек находится в длительном контакте с корпусами этого оборудования и подвергается повышенной опасности поражения электрическим током в случае повреждения изоляции.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290" name="Rectangle 2">
            <a:extLst>
              <a:ext uri="{FF2B5EF4-FFF2-40B4-BE49-F238E27FC236}">
                <a16:creationId xmlns:a16="http://schemas.microsoft.com/office/drawing/2014/main" id="{670BBE9D-7F18-44DA-854B-A83C9AE8B2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e-BY" altLang="ru-RU"/>
              <a:t>Применение малого напряжения</a:t>
            </a:r>
          </a:p>
        </p:txBody>
      </p:sp>
      <p:sp>
        <p:nvSpPr>
          <p:cNvPr id="1676291" name="Rectangle 3">
            <a:extLst>
              <a:ext uri="{FF2B5EF4-FFF2-40B4-BE49-F238E27FC236}">
                <a16:creationId xmlns:a16="http://schemas.microsoft.com/office/drawing/2014/main" id="{A312743D-F62C-4C02-A450-493833E81D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 sz="2400" dirty="0"/>
              <a:t>Напряжение до 42 В включительно должно применяться в условиях с повышенной опасностью и особо опасных для питания ручного электрифицированного инструмента, переносных ламп и светильников общего назначения, размещенных над полом на высоте менее 2,5 м.</a:t>
            </a:r>
          </a:p>
          <a:p>
            <a:pPr lvl="1">
              <a:lnSpc>
                <a:spcPct val="90000"/>
              </a:lnSpc>
            </a:pPr>
            <a:r>
              <a:rPr lang="ru-RU" altLang="ru-RU" sz="2000" dirty="0"/>
              <a:t>При особо опасных условиях работы (темнота, сырость, возможность соприкосновения с заземленными металлоконструкциями) в особо опасных помещениях питание ручных переносных ламп должно осуществляться напряжением не выше 12 В (работа в металлической емкости, в кабельном колодце, сидя или лежа на токопроводящем полу и т. п.). </a:t>
            </a:r>
            <a:endParaRPr lang="be-BY" altLang="ru-RU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450" name="Rectangle 2">
            <a:extLst>
              <a:ext uri="{FF2B5EF4-FFF2-40B4-BE49-F238E27FC236}">
                <a16:creationId xmlns:a16="http://schemas.microsoft.com/office/drawing/2014/main" id="{8B740667-5086-4DFF-BF29-50DFE75699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e-BY" altLang="ru-RU" sz="2400"/>
              <a:t>Причины электротравм</a:t>
            </a:r>
            <a:endParaRPr lang="ru-RU" altLang="ru-RU" sz="2400"/>
          </a:p>
        </p:txBody>
      </p:sp>
      <p:sp>
        <p:nvSpPr>
          <p:cNvPr id="1768451" name="Rectangle 3">
            <a:extLst>
              <a:ext uri="{FF2B5EF4-FFF2-40B4-BE49-F238E27FC236}">
                <a16:creationId xmlns:a16="http://schemas.microsoft.com/office/drawing/2014/main" id="{0C8AC144-4CD2-47AD-9C5D-610AA6426D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 sz="2000" b="1"/>
              <a:t>технические</a:t>
            </a:r>
            <a:r>
              <a:rPr lang="ru-RU" altLang="ru-RU" sz="2000"/>
              <a:t> – несоответствие электроустановок требованиям безопасности и условиям применения, связанное с дефектами изготовления, монтажа и ремонта;</a:t>
            </a:r>
          </a:p>
          <a:p>
            <a:pPr>
              <a:lnSpc>
                <a:spcPct val="90000"/>
              </a:lnSpc>
            </a:pPr>
            <a:r>
              <a:rPr lang="ru-RU" altLang="ru-RU" sz="2000" b="1"/>
              <a:t>организационно-технические</a:t>
            </a:r>
            <a:r>
              <a:rPr lang="ru-RU" altLang="ru-RU" sz="2000"/>
              <a:t> – несоблюдение технических мероприятий безопасности, осуществляемых потребителями на стадии эксплуатации; несвоевременная замена неисправного или устаревшего электрооборудования;</a:t>
            </a:r>
          </a:p>
          <a:p>
            <a:pPr>
              <a:lnSpc>
                <a:spcPct val="90000"/>
              </a:lnSpc>
            </a:pPr>
            <a:r>
              <a:rPr lang="ru-RU" altLang="ru-RU" sz="2000" b="1"/>
              <a:t>организационные</a:t>
            </a:r>
            <a:r>
              <a:rPr lang="ru-RU" altLang="ru-RU" sz="2000"/>
              <a:t> – невыполнение организационных мероприятий безопасности, несоответствие выполняемой работы заданию;</a:t>
            </a:r>
          </a:p>
          <a:p>
            <a:pPr>
              <a:lnSpc>
                <a:spcPct val="90000"/>
              </a:lnSpc>
            </a:pPr>
            <a:r>
              <a:rPr lang="ru-RU" altLang="ru-RU" sz="2000" b="1"/>
              <a:t>организационно-социальные</a:t>
            </a:r>
            <a:r>
              <a:rPr lang="ru-RU" altLang="ru-RU" sz="2000"/>
              <a:t> – работа в сверхурочное время; несоответствие работы специальности; нарушение трудовой дисциплины; допуск к работе на электроустановках лиц моложе 18 лет; привлечение к работе лиц, имеющих медицинские противопоказания.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314" name="Rectangle 2">
            <a:extLst>
              <a:ext uri="{FF2B5EF4-FFF2-40B4-BE49-F238E27FC236}">
                <a16:creationId xmlns:a16="http://schemas.microsoft.com/office/drawing/2014/main" id="{513DA458-1EB5-4268-B20A-12CD2F2442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Средства индивидуальной защиты</a:t>
            </a:r>
            <a:endParaRPr lang="en-US" altLang="ru-RU"/>
          </a:p>
        </p:txBody>
      </p:sp>
      <p:sp>
        <p:nvSpPr>
          <p:cNvPr id="1677315" name="Rectangle 3">
            <a:extLst>
              <a:ext uri="{FF2B5EF4-FFF2-40B4-BE49-F238E27FC236}">
                <a16:creationId xmlns:a16="http://schemas.microsoft.com/office/drawing/2014/main" id="{5F7C39F7-EFEE-4B5A-895B-99C213CBC6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Средства индивидуальной защиты от поражения электрическим током</a:t>
            </a:r>
            <a:endParaRPr lang="en-US" altLang="ru-RU"/>
          </a:p>
          <a:p>
            <a:pPr lvl="1"/>
            <a:r>
              <a:rPr lang="ru-RU" altLang="ru-RU"/>
              <a:t>основные</a:t>
            </a:r>
            <a:endParaRPr lang="en-US" altLang="ru-RU"/>
          </a:p>
          <a:p>
            <a:pPr lvl="1"/>
            <a:r>
              <a:rPr lang="ru-RU" altLang="ru-RU"/>
              <a:t>дополнительные.</a:t>
            </a:r>
            <a:endParaRPr lang="en-US" altLang="ru-RU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338" name="Rectangle 2">
            <a:extLst>
              <a:ext uri="{FF2B5EF4-FFF2-40B4-BE49-F238E27FC236}">
                <a16:creationId xmlns:a16="http://schemas.microsoft.com/office/drawing/2014/main" id="{127A44CC-ED31-41E5-BB6D-EAC1044234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Основные средства защиты</a:t>
            </a:r>
            <a:endParaRPr lang="en-US" altLang="ru-RU"/>
          </a:p>
        </p:txBody>
      </p:sp>
      <p:sp>
        <p:nvSpPr>
          <p:cNvPr id="1678339" name="Rectangle 3">
            <a:extLst>
              <a:ext uri="{FF2B5EF4-FFF2-40B4-BE49-F238E27FC236}">
                <a16:creationId xmlns:a16="http://schemas.microsoft.com/office/drawing/2014/main" id="{E29F02BC-3646-4C6D-BBF4-846C04892C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altLang="ru-RU" sz="2400"/>
              <a:t>при напряжении сети </a:t>
            </a:r>
            <a:r>
              <a:rPr lang="en-US" altLang="ru-RU" sz="2400"/>
              <a:t>&gt;</a:t>
            </a:r>
            <a:r>
              <a:rPr lang="ru-RU" altLang="ru-RU" sz="2400"/>
              <a:t>1000 В</a:t>
            </a:r>
            <a:endParaRPr lang="en-US" altLang="ru-RU" sz="2400"/>
          </a:p>
          <a:p>
            <a:pPr lvl="1">
              <a:lnSpc>
                <a:spcPct val="80000"/>
              </a:lnSpc>
            </a:pPr>
            <a:r>
              <a:rPr lang="ru-RU" altLang="ru-RU" sz="2000"/>
              <a:t>изолирующие измерительные штанги и клещи,</a:t>
            </a:r>
            <a:endParaRPr lang="en-US" altLang="ru-RU" sz="2000"/>
          </a:p>
          <a:p>
            <a:pPr lvl="1">
              <a:lnSpc>
                <a:spcPct val="80000"/>
              </a:lnSpc>
            </a:pPr>
            <a:r>
              <a:rPr lang="ru-RU" altLang="ru-RU" sz="2000"/>
              <a:t>указатели напряжения,</a:t>
            </a:r>
            <a:endParaRPr lang="en-US" altLang="ru-RU" sz="2000"/>
          </a:p>
          <a:p>
            <a:pPr lvl="1">
              <a:lnSpc>
                <a:spcPct val="80000"/>
              </a:lnSpc>
            </a:pPr>
            <a:r>
              <a:rPr lang="ru-RU" altLang="ru-RU" sz="2000"/>
              <a:t>изолирующие устройства,</a:t>
            </a:r>
            <a:endParaRPr lang="en-US" altLang="ru-RU" sz="2000"/>
          </a:p>
          <a:p>
            <a:pPr lvl="1">
              <a:lnSpc>
                <a:spcPct val="80000"/>
              </a:lnSpc>
            </a:pPr>
            <a:r>
              <a:rPr lang="ru-RU" altLang="ru-RU" sz="2000"/>
              <a:t>оборудование и приспособления в виде лестниц, площадок, захватов;</a:t>
            </a:r>
          </a:p>
          <a:p>
            <a:pPr>
              <a:lnSpc>
                <a:spcPct val="80000"/>
              </a:lnSpc>
            </a:pPr>
            <a:r>
              <a:rPr lang="ru-RU" altLang="ru-RU" sz="2400"/>
              <a:t>при напряжении сети до 1000 В</a:t>
            </a:r>
          </a:p>
          <a:p>
            <a:pPr lvl="1">
              <a:lnSpc>
                <a:spcPct val="80000"/>
              </a:lnSpc>
            </a:pPr>
            <a:r>
              <a:rPr lang="ru-RU" altLang="ru-RU" sz="2000"/>
              <a:t>инструменты с изолирующими ручками,</a:t>
            </a:r>
          </a:p>
          <a:p>
            <a:pPr lvl="1">
              <a:lnSpc>
                <a:spcPct val="80000"/>
              </a:lnSpc>
            </a:pPr>
            <a:r>
              <a:rPr lang="ru-RU" altLang="ru-RU" sz="2000"/>
              <a:t>диэлектрические перчатки,</a:t>
            </a:r>
          </a:p>
          <a:p>
            <a:pPr lvl="1">
              <a:lnSpc>
                <a:spcPct val="80000"/>
              </a:lnSpc>
            </a:pPr>
            <a:r>
              <a:rPr lang="ru-RU" altLang="ru-RU" sz="2000"/>
              <a:t>указатели напряжения,</a:t>
            </a:r>
          </a:p>
          <a:p>
            <a:pPr lvl="1">
              <a:lnSpc>
                <a:spcPct val="80000"/>
              </a:lnSpc>
            </a:pPr>
            <a:r>
              <a:rPr lang="ru-RU" altLang="ru-RU" sz="2000"/>
              <a:t>изолирующие клещи,</a:t>
            </a:r>
          </a:p>
          <a:p>
            <a:pPr lvl="1">
              <a:lnSpc>
                <a:spcPct val="80000"/>
              </a:lnSpc>
            </a:pPr>
            <a:r>
              <a:rPr lang="ru-RU" altLang="ru-RU" sz="2000"/>
              <a:t>трапы,</a:t>
            </a:r>
          </a:p>
          <a:p>
            <a:pPr lvl="1">
              <a:lnSpc>
                <a:spcPct val="80000"/>
              </a:lnSpc>
            </a:pPr>
            <a:r>
              <a:rPr lang="ru-RU" altLang="ru-RU" sz="2000"/>
              <a:t>кронштейн-площадки.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62" name="Rectangle 2">
            <a:extLst>
              <a:ext uri="{FF2B5EF4-FFF2-40B4-BE49-F238E27FC236}">
                <a16:creationId xmlns:a16="http://schemas.microsoft.com/office/drawing/2014/main" id="{AFB64A01-EF18-4A51-916F-FC6FA9943E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2400"/>
              <a:t>Дополнительные средства защиты</a:t>
            </a:r>
            <a:endParaRPr lang="en-US" altLang="ru-RU" sz="2400"/>
          </a:p>
        </p:txBody>
      </p:sp>
      <p:sp>
        <p:nvSpPr>
          <p:cNvPr id="1679363" name="Rectangle 3">
            <a:extLst>
              <a:ext uri="{FF2B5EF4-FFF2-40B4-BE49-F238E27FC236}">
                <a16:creationId xmlns:a16="http://schemas.microsoft.com/office/drawing/2014/main" id="{D94E74C8-CB06-469E-994A-C3FFBEB403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диэлектрические сапоги и галоши,</a:t>
            </a:r>
          </a:p>
          <a:p>
            <a:r>
              <a:rPr lang="ru-RU" altLang="ru-RU"/>
              <a:t>изолирующие подставки,</a:t>
            </a:r>
          </a:p>
          <a:p>
            <a:r>
              <a:rPr lang="ru-RU" altLang="ru-RU"/>
              <a:t>диэлектрические монтерские когти с ремнями</a:t>
            </a:r>
          </a:p>
          <a:p>
            <a:r>
              <a:rPr lang="ru-RU" altLang="ru-RU"/>
              <a:t>диэлектрические коврики и дорожки,</a:t>
            </a:r>
          </a:p>
          <a:p>
            <a:r>
              <a:rPr lang="ru-RU" altLang="ru-RU"/>
              <a:t>монтажные пояса (для работы на высоте),</a:t>
            </a:r>
          </a:p>
          <a:p>
            <a:r>
              <a:rPr lang="ru-RU" altLang="ru-RU"/>
              <a:t>страхующие канаты,</a:t>
            </a:r>
          </a:p>
          <a:p>
            <a:r>
              <a:rPr lang="ru-RU" altLang="ru-RU"/>
              <a:t>лестницы-стремянки и приставные лестницы.</a:t>
            </a:r>
            <a:endParaRPr lang="en-US" altLang="ru-RU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410" name="Rectangle 2">
            <a:extLst>
              <a:ext uri="{FF2B5EF4-FFF2-40B4-BE49-F238E27FC236}">
                <a16:creationId xmlns:a16="http://schemas.microsoft.com/office/drawing/2014/main" id="{3AC5DC72-D275-4314-AC62-99D9E9E8E5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2400"/>
              <a:t>Характер воздействия тока на организм человека</a:t>
            </a:r>
            <a:endParaRPr lang="be-BY" altLang="ru-RU" sz="2400"/>
          </a:p>
        </p:txBody>
      </p:sp>
      <p:sp>
        <p:nvSpPr>
          <p:cNvPr id="1681411" name="Rectangle 3">
            <a:extLst>
              <a:ext uri="{FF2B5EF4-FFF2-40B4-BE49-F238E27FC236}">
                <a16:creationId xmlns:a16="http://schemas.microsoft.com/office/drawing/2014/main" id="{77694028-E64F-47AF-B43E-D3DDBA2472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altLang="ru-RU" sz="1400"/>
              <a:t>0,5–1,5 мА</a:t>
            </a:r>
          </a:p>
          <a:p>
            <a:pPr lvl="1">
              <a:lnSpc>
                <a:spcPct val="80000"/>
              </a:lnSpc>
            </a:pPr>
            <a:r>
              <a:rPr lang="ru-RU" altLang="ru-RU" sz="1200"/>
              <a:t>~ Начало ощущений: слабый зуд, пощипывание кожи</a:t>
            </a:r>
          </a:p>
          <a:p>
            <a:pPr lvl="1">
              <a:lnSpc>
                <a:spcPct val="80000"/>
              </a:lnSpc>
            </a:pPr>
            <a:r>
              <a:rPr lang="ru-RU" altLang="ru-RU" sz="1200"/>
              <a:t>– Не ощущается</a:t>
            </a:r>
          </a:p>
          <a:p>
            <a:pPr>
              <a:lnSpc>
                <a:spcPct val="80000"/>
              </a:lnSpc>
            </a:pPr>
            <a:r>
              <a:rPr lang="ru-RU" altLang="ru-RU" sz="1400"/>
              <a:t>8–10 мА</a:t>
            </a:r>
          </a:p>
          <a:p>
            <a:pPr lvl="1">
              <a:lnSpc>
                <a:spcPct val="80000"/>
              </a:lnSpc>
            </a:pPr>
            <a:r>
              <a:rPr lang="ru-RU" altLang="ru-RU" sz="1200"/>
              <a:t>~ Сильные боли и судороги во всей руке, включая предплечье. Руки трудно оторвать от электродов</a:t>
            </a:r>
          </a:p>
          <a:p>
            <a:pPr lvl="1">
              <a:lnSpc>
                <a:spcPct val="80000"/>
              </a:lnSpc>
            </a:pPr>
            <a:r>
              <a:rPr lang="ru-RU" altLang="ru-RU" sz="1200"/>
              <a:t>– Усиление ощущения нагрева кожи</a:t>
            </a:r>
          </a:p>
          <a:p>
            <a:pPr>
              <a:lnSpc>
                <a:spcPct val="80000"/>
              </a:lnSpc>
            </a:pPr>
            <a:r>
              <a:rPr lang="ru-RU" altLang="ru-RU" sz="1400"/>
              <a:t>10–15 мА</a:t>
            </a:r>
          </a:p>
          <a:p>
            <a:pPr lvl="1">
              <a:lnSpc>
                <a:spcPct val="80000"/>
              </a:lnSpc>
            </a:pPr>
            <a:r>
              <a:rPr lang="ru-RU" altLang="ru-RU" sz="1200"/>
              <a:t>~ Едва переносимые боли во всей руке. Руки невозможно оторвать от электродов (неотпускающий ток)</a:t>
            </a:r>
          </a:p>
          <a:p>
            <a:pPr lvl="1">
              <a:lnSpc>
                <a:spcPct val="80000"/>
              </a:lnSpc>
            </a:pPr>
            <a:r>
              <a:rPr lang="ru-RU" altLang="ru-RU" sz="1200"/>
              <a:t>– Значительный нагрев в месте контакта и в прилегающей области кожи</a:t>
            </a:r>
          </a:p>
          <a:p>
            <a:pPr>
              <a:lnSpc>
                <a:spcPct val="80000"/>
              </a:lnSpc>
            </a:pPr>
            <a:r>
              <a:rPr lang="ru-RU" altLang="ru-RU" sz="1400"/>
              <a:t>25–50 мА</a:t>
            </a:r>
          </a:p>
          <a:p>
            <a:pPr lvl="1">
              <a:lnSpc>
                <a:spcPct val="80000"/>
              </a:lnSpc>
            </a:pPr>
            <a:r>
              <a:rPr lang="ru-RU" altLang="ru-RU" sz="1200"/>
              <a:t>~ Очень сильная боль в руках и в груди. Дыхание крайне затруднено. При длительном воздействии может наступить остановка дыхания или потеря сознания</a:t>
            </a:r>
          </a:p>
          <a:p>
            <a:pPr lvl="1">
              <a:lnSpc>
                <a:spcPct val="80000"/>
              </a:lnSpc>
            </a:pPr>
            <a:r>
              <a:rPr lang="ru-RU" altLang="ru-RU" sz="1200"/>
              <a:t>– Сильный нагрев, боли и судороги в руках, При отрыве рук от электродов – сильные боли</a:t>
            </a:r>
          </a:p>
          <a:p>
            <a:pPr>
              <a:lnSpc>
                <a:spcPct val="80000"/>
              </a:lnSpc>
            </a:pPr>
            <a:r>
              <a:rPr lang="ru-RU" altLang="ru-RU" sz="1400"/>
              <a:t>50–80 мА</a:t>
            </a:r>
          </a:p>
          <a:p>
            <a:pPr lvl="1">
              <a:lnSpc>
                <a:spcPct val="80000"/>
              </a:lnSpc>
            </a:pPr>
            <a:r>
              <a:rPr lang="ru-RU" altLang="ru-RU" sz="1200"/>
              <a:t>~ Дыхание парализуется через несколько секунд, нарушается работа сердца. При длительном воздействии может наступить фибрилляция сердца</a:t>
            </a:r>
          </a:p>
          <a:p>
            <a:pPr lvl="1">
              <a:lnSpc>
                <a:spcPct val="80000"/>
              </a:lnSpc>
            </a:pPr>
            <a:r>
              <a:rPr lang="ru-RU" altLang="ru-RU" sz="1200"/>
              <a:t>– Очень сильный поверхностный и внутренний нагрев. Сильные боли в руке и в области груди. Руки невозможно оторвать от электродов</a:t>
            </a:r>
          </a:p>
          <a:p>
            <a:pPr>
              <a:lnSpc>
                <a:spcPct val="80000"/>
              </a:lnSpc>
            </a:pPr>
            <a:r>
              <a:rPr lang="ru-RU" altLang="ru-RU" sz="1400"/>
              <a:t>80–100 мА</a:t>
            </a:r>
          </a:p>
          <a:p>
            <a:pPr lvl="1">
              <a:lnSpc>
                <a:spcPct val="80000"/>
              </a:lnSpc>
            </a:pPr>
            <a:r>
              <a:rPr lang="ru-RU" altLang="ru-RU" sz="1200"/>
              <a:t>~ Фибрилляция сердца через 2–3 с, ещё через несколько секунд – остановка дыхания</a:t>
            </a:r>
          </a:p>
          <a:p>
            <a:pPr lvl="1">
              <a:lnSpc>
                <a:spcPct val="80000"/>
              </a:lnSpc>
            </a:pPr>
            <a:r>
              <a:rPr lang="ru-RU" altLang="ru-RU" sz="1200"/>
              <a:t>– То же действие, но выраженное сильнее. При длительном действии – остановка дыхания</a:t>
            </a:r>
            <a:endParaRPr lang="be-BY" altLang="ru-RU" sz="1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434" name="Rectangle 2">
            <a:extLst>
              <a:ext uri="{FF2B5EF4-FFF2-40B4-BE49-F238E27FC236}">
                <a16:creationId xmlns:a16="http://schemas.microsoft.com/office/drawing/2014/main" id="{454B701B-C699-4BE5-943A-8034D44817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Общие требования по оказание первой помощи</a:t>
            </a:r>
            <a:endParaRPr lang="be-BY" altLang="ru-RU"/>
          </a:p>
        </p:txBody>
      </p:sp>
      <p:sp>
        <p:nvSpPr>
          <p:cNvPr id="1682435" name="Rectangle 3">
            <a:extLst>
              <a:ext uri="{FF2B5EF4-FFF2-40B4-BE49-F238E27FC236}">
                <a16:creationId xmlns:a16="http://schemas.microsoft.com/office/drawing/2014/main" id="{BCE49508-D64F-4837-9379-387B18C6F5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 sz="2400"/>
              <a:t>Первая помощь при поражении электрическим током состоит из </a:t>
            </a:r>
            <a:r>
              <a:rPr lang="ru-RU" altLang="ru-RU" sz="2400" b="1" u="sng"/>
              <a:t>освобождения пострадавшего от действия тока и оказание ему доврачебной помощи</a:t>
            </a:r>
            <a:r>
              <a:rPr lang="ru-RU" altLang="ru-RU" sz="2400"/>
              <a:t>.</a:t>
            </a:r>
          </a:p>
          <a:p>
            <a:pPr>
              <a:lnSpc>
                <a:spcPct val="90000"/>
              </a:lnSpc>
            </a:pPr>
            <a:r>
              <a:rPr lang="ru-RU" altLang="ru-RU" sz="2400"/>
              <a:t>Первую помощь следует оказывать </a:t>
            </a:r>
            <a:r>
              <a:rPr lang="ru-RU" altLang="ru-RU" sz="2400" b="1" u="sng"/>
              <a:t>немедленно и по возможности на месте происшествия</a:t>
            </a:r>
            <a:r>
              <a:rPr lang="ru-RU" altLang="ru-RU" sz="2400"/>
              <a:t>. Наилучший эффект достигается в том случае, когда с момента остановки сердца прошло менее 4 мин.</a:t>
            </a:r>
            <a:endParaRPr lang="en-US" altLang="ru-RU" sz="2400"/>
          </a:p>
          <a:p>
            <a:pPr>
              <a:lnSpc>
                <a:spcPct val="90000"/>
              </a:lnSpc>
            </a:pPr>
            <a:r>
              <a:rPr lang="ru-RU" altLang="ru-RU" sz="2400"/>
              <a:t>При поражениях электрическим током смерть часто бывает клинической (мнимой), поэтому </a:t>
            </a:r>
            <a:r>
              <a:rPr lang="ru-RU" altLang="ru-RU" sz="2400" b="1" u="sng"/>
              <a:t>никогда не следует отказываться от оказания помощи пострадавшему</a:t>
            </a:r>
            <a:r>
              <a:rPr lang="ru-RU" altLang="ru-RU" sz="2400"/>
              <a:t>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458" name="Rectangle 2">
            <a:extLst>
              <a:ext uri="{FF2B5EF4-FFF2-40B4-BE49-F238E27FC236}">
                <a16:creationId xmlns:a16="http://schemas.microsoft.com/office/drawing/2014/main" id="{ED795864-86E6-4C6E-9627-F56F5DD5E9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Искусственное дыхание</a:t>
            </a:r>
            <a:endParaRPr lang="be-BY" altLang="ru-RU"/>
          </a:p>
        </p:txBody>
      </p:sp>
      <p:sp>
        <p:nvSpPr>
          <p:cNvPr id="1683459" name="Rectangle 3">
            <a:extLst>
              <a:ext uri="{FF2B5EF4-FFF2-40B4-BE49-F238E27FC236}">
                <a16:creationId xmlns:a16="http://schemas.microsoft.com/office/drawing/2014/main" id="{265C4047-9760-4169-943E-7414816D1B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altLang="ru-RU" sz="2000"/>
              <a:t>Пострадавшего положить спиной на жесткую поверхность, быстро обнажить грудную клетку от стесняющей одежды, освободить (при необходимости) полость рта и носа от слизи, рвотных масс.</a:t>
            </a:r>
          </a:p>
          <a:p>
            <a:pPr>
              <a:lnSpc>
                <a:spcPct val="80000"/>
              </a:lnSpc>
            </a:pPr>
            <a:r>
              <a:rPr lang="ru-RU" altLang="ru-RU" sz="2000"/>
              <a:t>Запрокинуть голову назад путем подкладывания руки под шею и надавливания другой рукой на темя.</a:t>
            </a:r>
          </a:p>
          <a:p>
            <a:pPr>
              <a:lnSpc>
                <a:spcPct val="80000"/>
              </a:lnSpc>
            </a:pPr>
            <a:r>
              <a:rPr lang="ru-RU" altLang="ru-RU" sz="2000"/>
              <a:t>Вдувание воздуха производят каждые 5–6</a:t>
            </a:r>
            <a:r>
              <a:rPr lang="en-US" altLang="ru-RU" sz="2000"/>
              <a:t> </a:t>
            </a:r>
            <a:r>
              <a:rPr lang="ru-RU" altLang="ru-RU" sz="2000"/>
              <a:t>с, что соответствует 10–12</a:t>
            </a:r>
            <a:r>
              <a:rPr lang="en-US" altLang="ru-RU" sz="2000"/>
              <a:t> </a:t>
            </a:r>
            <a:r>
              <a:rPr lang="ru-RU" altLang="ru-RU" sz="2000"/>
              <a:t>вдохам в минуту. После каждого «вдоха» освобождают рот и нос пострадавшего для свободного выхода воздуха из его легких (выдоха). Выдох происходит пассивно за счет эластичности грудной клетки.</a:t>
            </a:r>
          </a:p>
          <a:p>
            <a:pPr>
              <a:lnSpc>
                <a:spcPct val="80000"/>
              </a:lnSpc>
            </a:pPr>
            <a:r>
              <a:rPr lang="ru-RU" altLang="ru-RU" sz="2000"/>
              <a:t>В случае одновременного проведения искусственного дыхания и наружного массажа сердца вдувание воздуха следует приурочить к моменту прекращения надавливания на грудную клетку или прервать массаж на время вдувания воздуха.</a:t>
            </a:r>
            <a:endParaRPr lang="be-BY" altLang="ru-RU" sz="2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482" name="Rectangle 2">
            <a:extLst>
              <a:ext uri="{FF2B5EF4-FFF2-40B4-BE49-F238E27FC236}">
                <a16:creationId xmlns:a16="http://schemas.microsoft.com/office/drawing/2014/main" id="{15A491E2-1A2E-4C57-B688-28C84D2DC8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Наружный (непрямой) массаж сердца</a:t>
            </a:r>
            <a:endParaRPr lang="en-US" altLang="ru-RU"/>
          </a:p>
        </p:txBody>
      </p:sp>
      <p:sp>
        <p:nvSpPr>
          <p:cNvPr id="1684483" name="Rectangle 3">
            <a:extLst>
              <a:ext uri="{FF2B5EF4-FFF2-40B4-BE49-F238E27FC236}">
                <a16:creationId xmlns:a16="http://schemas.microsoft.com/office/drawing/2014/main" id="{A4716610-8F77-4F10-A435-175B9ADB61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 sz="2000"/>
              <a:t>Пострадавшего укладывают на спину на жесткую скамью или на пол и быстро освобождают грудную клетку от одежды.</a:t>
            </a:r>
          </a:p>
          <a:p>
            <a:pPr>
              <a:lnSpc>
                <a:spcPct val="90000"/>
              </a:lnSpc>
            </a:pPr>
            <a:r>
              <a:rPr lang="ru-RU" altLang="ru-RU" sz="2000"/>
              <a:t>Оказывающий помощь становится сбоку от пострадавшего и ладонными поверхностями рук, наложенными одна на другую, ритмично и сильно надавливает прямыми руками на нижнюю треть грудной клетки, используя массу собственного тела. При надавливании сердце сжимается и кровь выталкивается в кровеносную систему.</a:t>
            </a:r>
          </a:p>
          <a:p>
            <a:pPr>
              <a:lnSpc>
                <a:spcPct val="90000"/>
              </a:lnSpc>
            </a:pPr>
            <a:r>
              <a:rPr lang="ru-RU" altLang="ru-RU" sz="2000"/>
              <a:t>Надавливание на грудину производится в виде быстрого толчка с силой,  достаточной,  чтобы сместить грудину на 3–4 см. После 5–6 надавливаний  на грудину делают перерыв, во время которого производят вдувание воздуха пострадавшему. Необходимо за минуту произвести 48–50 сжатий грудной клетки и 10 вдуваний в легкие.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506" name="Rectangle 2">
            <a:extLst>
              <a:ext uri="{FF2B5EF4-FFF2-40B4-BE49-F238E27FC236}">
                <a16:creationId xmlns:a16="http://schemas.microsoft.com/office/drawing/2014/main" id="{31535C48-83D1-46C3-BC9E-7C39790677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e-BY" altLang="ru-RU"/>
              <a:t>Basic</a:t>
            </a:r>
            <a:r>
              <a:rPr lang="en-US" altLang="ru-RU"/>
              <a:t> </a:t>
            </a:r>
            <a:r>
              <a:rPr lang="be-BY" altLang="ru-RU"/>
              <a:t>Life</a:t>
            </a:r>
            <a:r>
              <a:rPr lang="en-US" altLang="ru-RU"/>
              <a:t> </a:t>
            </a:r>
            <a:r>
              <a:rPr lang="be-BY" altLang="ru-RU"/>
              <a:t>Support</a:t>
            </a:r>
            <a:r>
              <a:rPr lang="en-US" altLang="ru-RU"/>
              <a:t> </a:t>
            </a:r>
            <a:r>
              <a:rPr lang="be-BY" altLang="ru-RU"/>
              <a:t>Chart</a:t>
            </a:r>
          </a:p>
        </p:txBody>
      </p:sp>
      <p:pic>
        <p:nvPicPr>
          <p:cNvPr id="1685509" name="Picture 5">
            <a:extLst>
              <a:ext uri="{FF2B5EF4-FFF2-40B4-BE49-F238E27FC236}">
                <a16:creationId xmlns:a16="http://schemas.microsoft.com/office/drawing/2014/main" id="{5E9CC159-7497-4BD4-BA93-1BAB128063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97150" y="773113"/>
            <a:ext cx="4235450" cy="4032250"/>
          </a:xfrm>
          <a:ln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530" name="Rectangle 2">
            <a:extLst>
              <a:ext uri="{FF2B5EF4-FFF2-40B4-BE49-F238E27FC236}">
                <a16:creationId xmlns:a16="http://schemas.microsoft.com/office/drawing/2014/main" id="{21E1F7C4-B2E2-4DA6-9127-FD2A604B80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e-BY" altLang="ru-RU"/>
              <a:t>Basic</a:t>
            </a:r>
            <a:r>
              <a:rPr lang="en-US" altLang="ru-RU"/>
              <a:t> </a:t>
            </a:r>
            <a:r>
              <a:rPr lang="be-BY" altLang="ru-RU"/>
              <a:t>Life</a:t>
            </a:r>
            <a:r>
              <a:rPr lang="en-US" altLang="ru-RU"/>
              <a:t> </a:t>
            </a:r>
            <a:r>
              <a:rPr lang="be-BY" altLang="ru-RU"/>
              <a:t>Support</a:t>
            </a:r>
            <a:r>
              <a:rPr lang="en-US" altLang="ru-RU"/>
              <a:t> </a:t>
            </a:r>
            <a:r>
              <a:rPr lang="be-BY" altLang="ru-RU"/>
              <a:t>Chart</a:t>
            </a:r>
          </a:p>
        </p:txBody>
      </p:sp>
      <p:pic>
        <p:nvPicPr>
          <p:cNvPr id="1686533" name="Picture 5">
            <a:extLst>
              <a:ext uri="{FF2B5EF4-FFF2-40B4-BE49-F238E27FC236}">
                <a16:creationId xmlns:a16="http://schemas.microsoft.com/office/drawing/2014/main" id="{CCD0B959-29F8-4885-948C-60C1298F57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89238" y="773113"/>
            <a:ext cx="3851275" cy="4032250"/>
          </a:xfrm>
          <a:ln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554" name="Rectangle 2">
            <a:extLst>
              <a:ext uri="{FF2B5EF4-FFF2-40B4-BE49-F238E27FC236}">
                <a16:creationId xmlns:a16="http://schemas.microsoft.com/office/drawing/2014/main" id="{A6D83371-C4CE-4E6E-B396-C553A58B8E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e-BY" altLang="ru-RU"/>
              <a:t>Basic</a:t>
            </a:r>
            <a:r>
              <a:rPr lang="en-US" altLang="ru-RU"/>
              <a:t> </a:t>
            </a:r>
            <a:r>
              <a:rPr lang="be-BY" altLang="ru-RU"/>
              <a:t>Life</a:t>
            </a:r>
            <a:r>
              <a:rPr lang="en-US" altLang="ru-RU"/>
              <a:t> </a:t>
            </a:r>
            <a:r>
              <a:rPr lang="be-BY" altLang="ru-RU"/>
              <a:t>Support</a:t>
            </a:r>
            <a:r>
              <a:rPr lang="en-US" altLang="ru-RU"/>
              <a:t> </a:t>
            </a:r>
            <a:r>
              <a:rPr lang="be-BY" altLang="ru-RU"/>
              <a:t>Chart</a:t>
            </a:r>
          </a:p>
        </p:txBody>
      </p:sp>
      <p:pic>
        <p:nvPicPr>
          <p:cNvPr id="1687557" name="Picture 5">
            <a:extLst>
              <a:ext uri="{FF2B5EF4-FFF2-40B4-BE49-F238E27FC236}">
                <a16:creationId xmlns:a16="http://schemas.microsoft.com/office/drawing/2014/main" id="{18FD8FD9-5ED6-47F2-91CD-D917362F3A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33650" y="773113"/>
            <a:ext cx="4364038" cy="4032250"/>
          </a:xfrm>
          <a:ln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282" name="Rectangle 2">
            <a:extLst>
              <a:ext uri="{FF2B5EF4-FFF2-40B4-BE49-F238E27FC236}">
                <a16:creationId xmlns:a16="http://schemas.microsoft.com/office/drawing/2014/main" id="{CC4659DB-25EC-42DA-9166-8556850D0B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e-BY" altLang="ru-RU"/>
              <a:t>Особенности электротравматизма</a:t>
            </a:r>
          </a:p>
        </p:txBody>
      </p:sp>
      <p:sp>
        <p:nvSpPr>
          <p:cNvPr id="1633283" name="Rectangle 3">
            <a:extLst>
              <a:ext uri="{FF2B5EF4-FFF2-40B4-BE49-F238E27FC236}">
                <a16:creationId xmlns:a16="http://schemas.microsoft.com/office/drawing/2014/main" id="{B92A5F9B-CD13-4564-906F-EF2268AE9B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 sz="2400" b="1" u="sng"/>
              <a:t>отсутствие</a:t>
            </a:r>
            <a:r>
              <a:rPr lang="ru-RU" altLang="ru-RU" sz="2400"/>
              <a:t> видимых </a:t>
            </a:r>
            <a:r>
              <a:rPr lang="ru-RU" altLang="ru-RU" sz="2400" b="1" u="sng"/>
              <a:t>признаков опасности</a:t>
            </a:r>
            <a:r>
              <a:rPr lang="ru-RU" altLang="ru-RU" sz="2400"/>
              <a:t>;</a:t>
            </a:r>
          </a:p>
          <a:p>
            <a:pPr>
              <a:lnSpc>
                <a:spcPct val="90000"/>
              </a:lnSpc>
            </a:pPr>
            <a:r>
              <a:rPr lang="ru-RU" altLang="ru-RU" sz="2400" b="1" u="sng"/>
              <a:t>возможность травмирования</a:t>
            </a:r>
            <a:r>
              <a:rPr lang="ru-RU" altLang="ru-RU" sz="2400"/>
              <a:t> не только при прикосновении к частям установки, находящимся под напряжением, но и </a:t>
            </a:r>
            <a:r>
              <a:rPr lang="ru-RU" altLang="ru-RU" sz="2400" b="1" u="sng"/>
              <a:t>при перемещении по земле</a:t>
            </a:r>
            <a:r>
              <a:rPr lang="ru-RU" altLang="ru-RU" sz="2400"/>
              <a:t> вблизи мест повреждения изоляции или мест замыкания на землю;</a:t>
            </a:r>
          </a:p>
          <a:p>
            <a:pPr>
              <a:lnSpc>
                <a:spcPct val="90000"/>
              </a:lnSpc>
            </a:pPr>
            <a:r>
              <a:rPr lang="ru-RU" altLang="ru-RU" sz="2400" b="1" u="sng"/>
              <a:t>снижение защитных свойств организма</a:t>
            </a:r>
            <a:r>
              <a:rPr lang="ru-RU" altLang="ru-RU" sz="2400"/>
              <a:t> человека </a:t>
            </a:r>
            <a:r>
              <a:rPr lang="ru-RU" altLang="ru-RU" sz="2400" b="1" u="sng"/>
              <a:t>из-за внезапности воздействия электрического тока</a:t>
            </a:r>
            <a:r>
              <a:rPr lang="ru-RU" altLang="ru-RU" sz="2400"/>
              <a:t>; возможность резких непроизвольных движений пострадавшего, которые могут привести к соприкосновению с другими токоведущими частями или к падению его с высоты.</a:t>
            </a:r>
            <a:endParaRPr lang="be-BY" altLang="ru-RU" sz="24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578" name="Rectangle 2">
            <a:extLst>
              <a:ext uri="{FF2B5EF4-FFF2-40B4-BE49-F238E27FC236}">
                <a16:creationId xmlns:a16="http://schemas.microsoft.com/office/drawing/2014/main" id="{43CD09BF-C99C-4ABD-B0D5-54B4C52F9E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e-BY" altLang="ru-RU"/>
              <a:t>Basic</a:t>
            </a:r>
            <a:r>
              <a:rPr lang="en-US" altLang="ru-RU"/>
              <a:t> </a:t>
            </a:r>
            <a:r>
              <a:rPr lang="be-BY" altLang="ru-RU"/>
              <a:t>Life</a:t>
            </a:r>
            <a:r>
              <a:rPr lang="en-US" altLang="ru-RU"/>
              <a:t> </a:t>
            </a:r>
            <a:r>
              <a:rPr lang="be-BY" altLang="ru-RU"/>
              <a:t>Support</a:t>
            </a:r>
            <a:r>
              <a:rPr lang="en-US" altLang="ru-RU"/>
              <a:t> </a:t>
            </a:r>
            <a:r>
              <a:rPr lang="be-BY" altLang="ru-RU"/>
              <a:t>Chart</a:t>
            </a:r>
          </a:p>
        </p:txBody>
      </p:sp>
      <p:pic>
        <p:nvPicPr>
          <p:cNvPr id="1688581" name="Picture 5">
            <a:extLst>
              <a:ext uri="{FF2B5EF4-FFF2-40B4-BE49-F238E27FC236}">
                <a16:creationId xmlns:a16="http://schemas.microsoft.com/office/drawing/2014/main" id="{096D1809-C03B-4840-9424-CED5A8AAF8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79450" y="773113"/>
            <a:ext cx="8070850" cy="4032250"/>
          </a:xfrm>
          <a:ln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330" name="Rectangle 2">
            <a:extLst>
              <a:ext uri="{FF2B5EF4-FFF2-40B4-BE49-F238E27FC236}">
                <a16:creationId xmlns:a16="http://schemas.microsoft.com/office/drawing/2014/main" id="{DD52FC4C-A7B0-4D0F-84CE-43137E3EFC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1488" y="196850"/>
            <a:ext cx="8510587" cy="503238"/>
          </a:xfrm>
          <a:noFill/>
          <a:ln/>
        </p:spPr>
        <p:txBody>
          <a:bodyPr/>
          <a:lstStyle/>
          <a:p>
            <a:r>
              <a:rPr lang="ru-RU" altLang="ru-RU"/>
              <a:t>План</a:t>
            </a:r>
            <a:endParaRPr lang="en-US" altLang="ru-RU"/>
          </a:p>
        </p:txBody>
      </p:sp>
      <p:sp>
        <p:nvSpPr>
          <p:cNvPr id="1763331" name="Rectangle 3">
            <a:extLst>
              <a:ext uri="{FF2B5EF4-FFF2-40B4-BE49-F238E27FC236}">
                <a16:creationId xmlns:a16="http://schemas.microsoft.com/office/drawing/2014/main" id="{4E6AAF74-9534-4A15-9C15-292D2E06D4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981075"/>
            <a:ext cx="8569325" cy="3754438"/>
          </a:xfrm>
        </p:spPr>
        <p:txBody>
          <a:bodyPr/>
          <a:lstStyle/>
          <a:p>
            <a:r>
              <a:rPr lang="ru-RU" altLang="ru-RU"/>
              <a:t>Электрический ток</a:t>
            </a:r>
          </a:p>
          <a:p>
            <a:r>
              <a:rPr lang="ru-RU" altLang="ru-RU" b="1" u="sng"/>
              <a:t>Статическое электричество</a:t>
            </a:r>
          </a:p>
          <a:p>
            <a:r>
              <a:rPr lang="ru-RU" altLang="ru-RU"/>
              <a:t>Электромагнитное излучение</a:t>
            </a:r>
          </a:p>
          <a:p>
            <a:r>
              <a:rPr lang="ru-RU" altLang="ru-RU"/>
              <a:t>Работа с персональным компьютером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626" name="Rectangle 2">
            <a:extLst>
              <a:ext uri="{FF2B5EF4-FFF2-40B4-BE49-F238E27FC236}">
                <a16:creationId xmlns:a16="http://schemas.microsoft.com/office/drawing/2014/main" id="{EC9A5B52-B5BA-4590-9927-80FC29B69A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2400"/>
              <a:t>Статическое электричество</a:t>
            </a:r>
            <a:endParaRPr lang="en-US" altLang="ru-RU" sz="2400"/>
          </a:p>
        </p:txBody>
      </p:sp>
      <p:sp>
        <p:nvSpPr>
          <p:cNvPr id="1690627" name="Rectangle 3">
            <a:extLst>
              <a:ext uri="{FF2B5EF4-FFF2-40B4-BE49-F238E27FC236}">
                <a16:creationId xmlns:a16="http://schemas.microsoft.com/office/drawing/2014/main" id="{61D2B270-A193-4289-BD03-9430EB43C0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Явление возникновения свободных электрических зарядов на поверхности диэлектрических веществ или на изолированных от земли проводниках.</a:t>
            </a:r>
            <a:endParaRPr lang="en-US" altLang="ru-RU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650" name="Rectangle 2">
            <a:extLst>
              <a:ext uri="{FF2B5EF4-FFF2-40B4-BE49-F238E27FC236}">
                <a16:creationId xmlns:a16="http://schemas.microsoft.com/office/drawing/2014/main" id="{31A84FD1-AA7E-4347-9A1A-29DD33F89C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Механизмы образования</a:t>
            </a:r>
          </a:p>
        </p:txBody>
      </p:sp>
      <p:sp>
        <p:nvSpPr>
          <p:cNvPr id="1691651" name="Rectangle 3">
            <a:extLst>
              <a:ext uri="{FF2B5EF4-FFF2-40B4-BE49-F238E27FC236}">
                <a16:creationId xmlns:a16="http://schemas.microsoft.com/office/drawing/2014/main" id="{6C975E7D-9BC3-45F6-8F08-03D4614BA8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контактная электризация,</a:t>
            </a:r>
            <a:endParaRPr lang="en-US" altLang="ru-RU"/>
          </a:p>
          <a:p>
            <a:r>
              <a:rPr lang="ru-RU" altLang="ru-RU"/>
              <a:t>электрохимический механизм,</a:t>
            </a:r>
            <a:endParaRPr lang="en-US" altLang="ru-RU"/>
          </a:p>
          <a:p>
            <a:r>
              <a:rPr lang="ru-RU" altLang="ru-RU"/>
              <a:t>асимметричное заряжение в результате индукции в сильном электростатическом поле и др.</a:t>
            </a:r>
            <a:endParaRPr lang="en-US" altLang="ru-RU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674" name="Rectangle 2">
            <a:extLst>
              <a:ext uri="{FF2B5EF4-FFF2-40B4-BE49-F238E27FC236}">
                <a16:creationId xmlns:a16="http://schemas.microsoft.com/office/drawing/2014/main" id="{FE5DBC4C-9C95-4573-8175-FAF35D57CF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2400"/>
              <a:t>Опасные проявления статического электричества</a:t>
            </a:r>
            <a:endParaRPr lang="en-US" altLang="ru-RU" sz="2400"/>
          </a:p>
        </p:txBody>
      </p:sp>
      <p:sp>
        <p:nvSpPr>
          <p:cNvPr id="1692675" name="Rectangle 3">
            <a:extLst>
              <a:ext uri="{FF2B5EF4-FFF2-40B4-BE49-F238E27FC236}">
                <a16:creationId xmlns:a16="http://schemas.microsoft.com/office/drawing/2014/main" id="{9C3992EA-3EAF-4DB1-8008-0267C57472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Увеличение электростатического заряда и разности потенциалов на разделенных поверхностях может привести к электрическому пробою разделяющей среды.</a:t>
            </a:r>
            <a:endParaRPr lang="en-US" altLang="ru-RU"/>
          </a:p>
          <a:p>
            <a:r>
              <a:rPr lang="ru-RU" altLang="ru-RU"/>
              <a:t>Возникновение искрового разряда и высоких потенциалов представляет собою наиболее опасное проявление статического электричества.</a:t>
            </a:r>
            <a:endParaRPr lang="en-US" altLang="ru-RU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698" name="Rectangle 2">
            <a:extLst>
              <a:ext uri="{FF2B5EF4-FFF2-40B4-BE49-F238E27FC236}">
                <a16:creationId xmlns:a16="http://schemas.microsoft.com/office/drawing/2014/main" id="{CBD8B6C9-C0E1-4D82-93D1-6712C82657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Воздействие на человека</a:t>
            </a:r>
          </a:p>
        </p:txBody>
      </p:sp>
      <p:sp>
        <p:nvSpPr>
          <p:cNvPr id="1693699" name="Rectangle 3">
            <a:extLst>
              <a:ext uri="{FF2B5EF4-FFF2-40B4-BE49-F238E27FC236}">
                <a16:creationId xmlns:a16="http://schemas.microsoft.com/office/drawing/2014/main" id="{5B2F3AFB-9B7A-4142-B610-06E32A7B5B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sz="2400"/>
              <a:t>Воздействие статического электричества на человека проявляется</a:t>
            </a:r>
          </a:p>
          <a:p>
            <a:pPr lvl="1"/>
            <a:r>
              <a:rPr lang="ru-RU" altLang="ru-RU" sz="2000"/>
              <a:t>слабого, но длительно протекающего тока, </a:t>
            </a:r>
          </a:p>
          <a:p>
            <a:pPr lvl="1"/>
            <a:r>
              <a:rPr lang="ru-RU" altLang="ru-RU" sz="2000"/>
              <a:t>либо в виде мощного кратковременного разряда через тело. </a:t>
            </a:r>
          </a:p>
          <a:p>
            <a:r>
              <a:rPr lang="ru-RU" altLang="ru-RU" sz="2400"/>
              <a:t>Этот разряд может привести:</a:t>
            </a:r>
          </a:p>
          <a:p>
            <a:pPr lvl="1"/>
            <a:r>
              <a:rPr lang="ru-RU" altLang="ru-RU" sz="2000"/>
              <a:t>к удару по нервной системе</a:t>
            </a:r>
          </a:p>
          <a:p>
            <a:pPr lvl="1"/>
            <a:r>
              <a:rPr lang="ru-RU" altLang="ru-RU" sz="2000"/>
              <a:t>к удару по сердцу</a:t>
            </a:r>
          </a:p>
          <a:p>
            <a:pPr lvl="1"/>
            <a:r>
              <a:rPr lang="ru-RU" altLang="ru-RU" sz="2000"/>
              <a:t>к сильному рефлекторному толчку тела</a:t>
            </a:r>
          </a:p>
          <a:p>
            <a:pPr lvl="1"/>
            <a:r>
              <a:rPr lang="ru-RU" altLang="ru-RU" sz="2000"/>
              <a:t>к несчастному случаю, если дернувшееся тело попадёт, например, в опасную зону станка</a:t>
            </a:r>
            <a:endParaRPr lang="en-US" altLang="ru-RU" sz="2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722" name="Rectangle 2">
            <a:extLst>
              <a:ext uri="{FF2B5EF4-FFF2-40B4-BE49-F238E27FC236}">
                <a16:creationId xmlns:a16="http://schemas.microsoft.com/office/drawing/2014/main" id="{BD9C86F7-CD24-4DB6-A4C1-5165086428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Воздействие на человека</a:t>
            </a:r>
          </a:p>
        </p:txBody>
      </p:sp>
      <p:sp>
        <p:nvSpPr>
          <p:cNvPr id="1694723" name="Rectangle 3">
            <a:extLst>
              <a:ext uri="{FF2B5EF4-FFF2-40B4-BE49-F238E27FC236}">
                <a16:creationId xmlns:a16="http://schemas.microsoft.com/office/drawing/2014/main" id="{7E46893F-1ACA-472B-9DA4-765F6E43A6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раздражительность</a:t>
            </a:r>
          </a:p>
          <a:p>
            <a:r>
              <a:rPr lang="ru-RU" altLang="ru-RU"/>
              <a:t>головная боль</a:t>
            </a:r>
          </a:p>
          <a:p>
            <a:r>
              <a:rPr lang="ru-RU" altLang="ru-RU"/>
              <a:t>нарушение сна</a:t>
            </a:r>
          </a:p>
          <a:p>
            <a:r>
              <a:rPr lang="ru-RU" altLang="ru-RU"/>
              <a:t>снижение аппетита</a:t>
            </a:r>
          </a:p>
          <a:p>
            <a:r>
              <a:rPr lang="ru-RU" altLang="ru-RU"/>
              <a:t>повышенная утомляемость</a:t>
            </a:r>
          </a:p>
          <a:p>
            <a:r>
              <a:rPr lang="ru-RU" altLang="ru-RU"/>
              <a:t>постоянный страх ожидаемого разряда</a:t>
            </a:r>
          </a:p>
          <a:p>
            <a:r>
              <a:rPr lang="ru-RU" altLang="ru-RU"/>
              <a:t>повышенная эмоциональная возбудимость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746" name="Rectangle 2">
            <a:extLst>
              <a:ext uri="{FF2B5EF4-FFF2-40B4-BE49-F238E27FC236}">
                <a16:creationId xmlns:a16="http://schemas.microsoft.com/office/drawing/2014/main" id="{D57A3F7E-97C9-4FD3-B165-0197E79086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2400"/>
              <a:t>Нормирование и оценка опасности </a:t>
            </a:r>
            <a:br>
              <a:rPr lang="ru-RU" altLang="ru-RU" sz="2400"/>
            </a:br>
            <a:r>
              <a:rPr lang="ru-RU" altLang="ru-RU" sz="2400"/>
              <a:t>статического электричества</a:t>
            </a:r>
            <a:endParaRPr lang="en-US" altLang="ru-RU" sz="2400"/>
          </a:p>
        </p:txBody>
      </p:sp>
      <p:sp>
        <p:nvSpPr>
          <p:cNvPr id="1695747" name="Rectangle 3">
            <a:extLst>
              <a:ext uri="{FF2B5EF4-FFF2-40B4-BE49-F238E27FC236}">
                <a16:creationId xmlns:a16="http://schemas.microsoft.com/office/drawing/2014/main" id="{8372EDAC-23F3-4CD5-BC1F-1E31E0F5AC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Нормируемым параметром статического электричества, характеризующим условия труда персонала, является напряженность электростатического поля </a:t>
            </a:r>
            <a:r>
              <a:rPr lang="ru-RU" altLang="ru-RU" b="1" i="1"/>
              <a:t>Е</a:t>
            </a:r>
            <a:r>
              <a:rPr lang="ru-RU" altLang="ru-RU"/>
              <a:t>, допустимые уровни которой устанавливаются в зависимости от времени пребывания персонала на рабочем месте.</a:t>
            </a:r>
            <a:endParaRPr lang="en-US" altLang="ru-RU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6770" name="Rectangle 2">
            <a:extLst>
              <a:ext uri="{FF2B5EF4-FFF2-40B4-BE49-F238E27FC236}">
                <a16:creationId xmlns:a16="http://schemas.microsoft.com/office/drawing/2014/main" id="{6DA223AB-71EC-4916-ADDD-9F0B2120B6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2400"/>
              <a:t>Допустимые уровни напряженности электростатического поля</a:t>
            </a:r>
            <a:endParaRPr lang="en-US" altLang="ru-RU" sz="2400"/>
          </a:p>
        </p:txBody>
      </p:sp>
      <p:sp>
        <p:nvSpPr>
          <p:cNvPr id="1696771" name="Rectangle 3">
            <a:extLst>
              <a:ext uri="{FF2B5EF4-FFF2-40B4-BE49-F238E27FC236}">
                <a16:creationId xmlns:a16="http://schemas.microsoft.com/office/drawing/2014/main" id="{6D325398-5D1A-4B7E-9DB2-CAF5AFF364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/>
              <a:t>при </a:t>
            </a:r>
            <a:r>
              <a:rPr lang="ru-RU" altLang="ru-RU" i="1"/>
              <a:t>Е</a:t>
            </a:r>
            <a:r>
              <a:rPr lang="ru-RU" altLang="ru-RU" baseline="-25000"/>
              <a:t>пред</a:t>
            </a:r>
            <a:r>
              <a:rPr lang="ru-RU" altLang="ru-RU"/>
              <a:t> = 60 кВ/м в течение 1 ч;</a:t>
            </a:r>
          </a:p>
          <a:p>
            <a:pPr>
              <a:lnSpc>
                <a:spcPct val="90000"/>
              </a:lnSpc>
            </a:pPr>
            <a:r>
              <a:rPr lang="ru-RU" altLang="ru-RU" i="1"/>
              <a:t>Е</a:t>
            </a:r>
            <a:r>
              <a:rPr lang="ru-RU" altLang="ru-RU"/>
              <a:t> &lt; 20 кВ/м время пребывания не регламентируется</a:t>
            </a:r>
          </a:p>
          <a:p>
            <a:pPr>
              <a:lnSpc>
                <a:spcPct val="90000"/>
              </a:lnSpc>
            </a:pPr>
            <a:r>
              <a:rPr lang="ru-RU" altLang="ru-RU"/>
              <a:t>при </a:t>
            </a:r>
            <a:r>
              <a:rPr lang="ru-RU" altLang="ru-RU" i="1"/>
              <a:t>Е</a:t>
            </a:r>
            <a:r>
              <a:rPr lang="ru-RU" altLang="ru-RU" baseline="-25000"/>
              <a:t>пред</a:t>
            </a:r>
            <a:r>
              <a:rPr lang="ru-RU" altLang="ru-RU"/>
              <a:t> = 20–60 кВ/м допустимое время пребывания без средств защиты в часах</a:t>
            </a:r>
          </a:p>
          <a:p>
            <a:pPr lvl="1">
              <a:lnSpc>
                <a:spcPct val="90000"/>
              </a:lnSpc>
            </a:pPr>
            <a:r>
              <a:rPr lang="en-US" altLang="ru-RU" b="1" i="1"/>
              <a:t>t</a:t>
            </a:r>
            <a:r>
              <a:rPr lang="ru-RU" altLang="ru-RU" b="1" baseline="-25000"/>
              <a:t>доп</a:t>
            </a:r>
            <a:r>
              <a:rPr lang="ru-RU" altLang="ru-RU" b="1"/>
              <a:t> = (</a:t>
            </a:r>
            <a:r>
              <a:rPr lang="ru-RU" altLang="ru-RU" b="1" i="1"/>
              <a:t>Е</a:t>
            </a:r>
            <a:r>
              <a:rPr lang="ru-RU" altLang="ru-RU" b="1" baseline="-25000"/>
              <a:t>пред</a:t>
            </a:r>
            <a:r>
              <a:rPr lang="ru-RU" altLang="ru-RU" b="1"/>
              <a:t> </a:t>
            </a:r>
            <a:r>
              <a:rPr lang="en-US" altLang="ru-RU" b="1"/>
              <a:t>/</a:t>
            </a:r>
            <a:r>
              <a:rPr lang="ru-RU" altLang="ru-RU" b="1"/>
              <a:t> </a:t>
            </a:r>
            <a:r>
              <a:rPr lang="ru-RU" altLang="ru-RU" b="1" i="1"/>
              <a:t>Е</a:t>
            </a:r>
            <a:r>
              <a:rPr lang="ru-RU" altLang="ru-RU" b="1" baseline="-25000"/>
              <a:t>факт</a:t>
            </a:r>
            <a:r>
              <a:rPr lang="ru-RU" altLang="ru-RU" b="1"/>
              <a:t>)</a:t>
            </a:r>
            <a:r>
              <a:rPr lang="ru-RU" altLang="ru-RU" b="1" baseline="30000"/>
              <a:t>2</a:t>
            </a:r>
            <a:endParaRPr lang="ru-RU" altLang="ru-RU" b="1"/>
          </a:p>
          <a:p>
            <a:pPr lvl="3">
              <a:lnSpc>
                <a:spcPct val="90000"/>
              </a:lnSpc>
            </a:pPr>
            <a:r>
              <a:rPr lang="ru-RU" altLang="ru-RU"/>
              <a:t>ГОСТ 12.1.045-84 Электростатические поля. Допустимые уровни на рабочих местах и требования к проведению контроля </a:t>
            </a:r>
          </a:p>
          <a:p>
            <a:pPr lvl="3">
              <a:lnSpc>
                <a:spcPct val="90000"/>
              </a:lnSpc>
            </a:pPr>
            <a:r>
              <a:rPr lang="ru-RU" altLang="ru-RU"/>
              <a:t>Санитарные нормы, правила и гигиенические нормативы «Гигиенические требования к электромагнитным полям в производственных условиях»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794" name="Rectangle 2">
            <a:extLst>
              <a:ext uri="{FF2B5EF4-FFF2-40B4-BE49-F238E27FC236}">
                <a16:creationId xmlns:a16="http://schemas.microsoft.com/office/drawing/2014/main" id="{B8DD7EBE-C163-42EC-921A-69440D7F47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2400"/>
              <a:t>Защита от воздействия статического электричества</a:t>
            </a:r>
            <a:endParaRPr lang="en-US" altLang="ru-RU" sz="2400"/>
          </a:p>
        </p:txBody>
      </p:sp>
      <p:sp>
        <p:nvSpPr>
          <p:cNvPr id="1697795" name="Rectangle 3">
            <a:extLst>
              <a:ext uri="{FF2B5EF4-FFF2-40B4-BE49-F238E27FC236}">
                <a16:creationId xmlns:a16="http://schemas.microsoft.com/office/drawing/2014/main" id="{A1C79E12-58D3-4876-856C-9190441482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уменьшения генерации электрических зарядов</a:t>
            </a:r>
          </a:p>
          <a:p>
            <a:r>
              <a:rPr lang="ru-RU" altLang="ru-RU"/>
              <a:t>устранения образовавшихся зарядов</a:t>
            </a:r>
          </a:p>
          <a:p>
            <a:r>
              <a:rPr lang="ru-RU" altLang="ru-RU"/>
              <a:t>применения СИЗ</a:t>
            </a:r>
            <a:endParaRPr lang="en-US" alt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330" name="Rectangle 2">
            <a:extLst>
              <a:ext uri="{FF2B5EF4-FFF2-40B4-BE49-F238E27FC236}">
                <a16:creationId xmlns:a16="http://schemas.microsoft.com/office/drawing/2014/main" id="{5F080768-7CF1-4B22-945A-7DA83208C5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2400"/>
              <a:t>Действие электрического тока на организм человека</a:t>
            </a:r>
            <a:endParaRPr lang="be-BY" altLang="ru-RU" sz="2400"/>
          </a:p>
        </p:txBody>
      </p:sp>
      <p:sp>
        <p:nvSpPr>
          <p:cNvPr id="1635331" name="Rectangle 3">
            <a:extLst>
              <a:ext uri="{FF2B5EF4-FFF2-40B4-BE49-F238E27FC236}">
                <a16:creationId xmlns:a16="http://schemas.microsoft.com/office/drawing/2014/main" id="{47D84CB4-BDF9-467E-882C-D2E1F7B8E9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 sz="2400" b="1" u="sng" dirty="0"/>
              <a:t>биологическое</a:t>
            </a:r>
            <a:r>
              <a:rPr lang="ru-RU" altLang="ru-RU" sz="2400" dirty="0"/>
              <a:t> – раздражение и возбуждение живых тканей организма. Вследствие этого наблюдаются судороги </a:t>
            </a:r>
            <a:r>
              <a:rPr lang="ru-RU" altLang="ru-RU" sz="2400" dirty="0" smtClean="0"/>
              <a:t>мышц</a:t>
            </a:r>
            <a:r>
              <a:rPr lang="ru-RU" altLang="ru-RU" sz="2400" dirty="0"/>
              <a:t>, которые могут привести к остановке дыхания, спазму голосовых связок;</a:t>
            </a:r>
          </a:p>
          <a:p>
            <a:pPr>
              <a:lnSpc>
                <a:spcPct val="90000"/>
              </a:lnSpc>
            </a:pPr>
            <a:r>
              <a:rPr lang="ru-RU" altLang="ru-RU" sz="2400" b="1" u="sng" dirty="0"/>
              <a:t>электролитическое</a:t>
            </a:r>
            <a:r>
              <a:rPr lang="ru-RU" altLang="ru-RU" sz="2400" dirty="0"/>
              <a:t> – электролиз (разложение) органических жидкостей, в том числе крови, существенно изменяющий функциональное состояние клеток;</a:t>
            </a:r>
          </a:p>
          <a:p>
            <a:pPr>
              <a:lnSpc>
                <a:spcPct val="90000"/>
              </a:lnSpc>
            </a:pPr>
            <a:r>
              <a:rPr lang="ru-RU" altLang="ru-RU" sz="2400" b="1" u="sng" dirty="0"/>
              <a:t>тепловое</a:t>
            </a:r>
            <a:r>
              <a:rPr lang="ru-RU" altLang="ru-RU" sz="2400" dirty="0"/>
              <a:t> – ожоги отдельных участков тела, нагрев кровеносных сосудов, крови;</a:t>
            </a:r>
          </a:p>
          <a:p>
            <a:pPr>
              <a:lnSpc>
                <a:spcPct val="90000"/>
              </a:lnSpc>
            </a:pPr>
            <a:r>
              <a:rPr lang="ru-RU" altLang="ru-RU" sz="2400" b="1" u="sng" dirty="0"/>
              <a:t>механическое</a:t>
            </a:r>
            <a:r>
              <a:rPr lang="ru-RU" altLang="ru-RU" sz="2400" dirty="0"/>
              <a:t> – расслоение и разрыв тканей.</a:t>
            </a:r>
            <a:endParaRPr lang="be-BY" altLang="ru-RU" sz="24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818" name="Rectangle 2">
            <a:extLst>
              <a:ext uri="{FF2B5EF4-FFF2-40B4-BE49-F238E27FC236}">
                <a16:creationId xmlns:a16="http://schemas.microsoft.com/office/drawing/2014/main" id="{5243DDC0-D5A1-423C-98D4-7747E845E9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У</a:t>
            </a:r>
            <a:r>
              <a:rPr lang="en-US" altLang="ru-RU"/>
              <a:t>меньшение генерации электрических зарядов</a:t>
            </a:r>
          </a:p>
        </p:txBody>
      </p:sp>
      <p:sp>
        <p:nvSpPr>
          <p:cNvPr id="1698819" name="Rectangle 3">
            <a:extLst>
              <a:ext uri="{FF2B5EF4-FFF2-40B4-BE49-F238E27FC236}">
                <a16:creationId xmlns:a16="http://schemas.microsoft.com/office/drawing/2014/main" id="{A1335F82-E48C-4CBC-A669-C8302F2F51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altLang="ru-RU" sz="2400"/>
              <a:t>Обеспечивается правильным подбором и сочетанием материалов для изготовления и облицовки технологического оборудования.</a:t>
            </a:r>
          </a:p>
          <a:p>
            <a:pPr>
              <a:lnSpc>
                <a:spcPct val="80000"/>
              </a:lnSpc>
            </a:pPr>
            <a:r>
              <a:rPr lang="ru-RU" altLang="ru-RU" sz="2400"/>
              <a:t>Правильное сочетание материалов уменьшает электризацию.</a:t>
            </a:r>
          </a:p>
          <a:p>
            <a:pPr>
              <a:lnSpc>
                <a:spcPct val="80000"/>
              </a:lnSpc>
            </a:pPr>
            <a:r>
              <a:rPr lang="ru-RU" altLang="ru-RU" sz="2400"/>
              <a:t>Примеры:</a:t>
            </a:r>
          </a:p>
          <a:p>
            <a:pPr lvl="1">
              <a:lnSpc>
                <a:spcPct val="80000"/>
              </a:lnSpc>
            </a:pPr>
            <a:r>
              <a:rPr lang="ru-RU" altLang="ru-RU" sz="2000"/>
              <a:t>стекло и металл</a:t>
            </a:r>
          </a:p>
          <a:p>
            <a:pPr lvl="1">
              <a:lnSpc>
                <a:spcPct val="80000"/>
              </a:lnSpc>
            </a:pPr>
            <a:r>
              <a:rPr lang="ru-RU" altLang="ru-RU" sz="2000"/>
              <a:t>полистирол и полиуретан</a:t>
            </a:r>
          </a:p>
          <a:p>
            <a:pPr lvl="1">
              <a:lnSpc>
                <a:spcPct val="80000"/>
              </a:lnSpc>
            </a:pPr>
            <a:r>
              <a:rPr lang="ru-RU" altLang="ru-RU" sz="2000"/>
              <a:t>фторопласт и нитроцеллюлоза</a:t>
            </a:r>
          </a:p>
          <a:p>
            <a:pPr>
              <a:lnSpc>
                <a:spcPct val="80000"/>
              </a:lnSpc>
            </a:pPr>
            <a:r>
              <a:rPr lang="ru-RU" altLang="ru-RU" sz="2400"/>
              <a:t>Физика явления заключается в том, что в таких сочетаниях – один материал электризуется положительно, а другой – отрицательно. Заряды компенсируют друг друга без разряда на человека.</a:t>
            </a:r>
            <a:endParaRPr lang="en-US" altLang="ru-RU" sz="24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42" name="Rectangle 2">
            <a:extLst>
              <a:ext uri="{FF2B5EF4-FFF2-40B4-BE49-F238E27FC236}">
                <a16:creationId xmlns:a16="http://schemas.microsoft.com/office/drawing/2014/main" id="{CE97BE07-1C04-4458-8D26-A02EDDB37F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У</a:t>
            </a:r>
            <a:r>
              <a:rPr lang="en-US" altLang="ru-RU"/>
              <a:t>меньшение генерации электрических зарядов</a:t>
            </a:r>
          </a:p>
        </p:txBody>
      </p:sp>
      <p:sp>
        <p:nvSpPr>
          <p:cNvPr id="1699843" name="Rectangle 3">
            <a:extLst>
              <a:ext uri="{FF2B5EF4-FFF2-40B4-BE49-F238E27FC236}">
                <a16:creationId xmlns:a16="http://schemas.microsoft.com/office/drawing/2014/main" id="{D2484C05-AB33-41FE-9805-9DE2705F46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sz="2400"/>
              <a:t>уменьшение трения между деталями</a:t>
            </a:r>
          </a:p>
          <a:p>
            <a:r>
              <a:rPr lang="ru-RU" altLang="ru-RU" sz="2400"/>
              <a:t>хромирование или никелирование деталей</a:t>
            </a:r>
          </a:p>
          <a:p>
            <a:r>
              <a:rPr lang="ru-RU" altLang="ru-RU" sz="2400"/>
              <a:t>создание воздушной подушки между движущимися элементами оборудования. Например, между движущийся пленкой и самим оборудованием.</a:t>
            </a:r>
          </a:p>
          <a:p>
            <a:r>
              <a:rPr lang="ru-RU" altLang="ru-RU" sz="2400"/>
              <a:t>уменьшение скорости переработки или транспортировки материалов (может приводить к существенному снижению производительности технологического процесса) Лучше использовать антистатические присадки.</a:t>
            </a:r>
            <a:endParaRPr lang="en-US" altLang="ru-RU" sz="24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866" name="Rectangle 2">
            <a:extLst>
              <a:ext uri="{FF2B5EF4-FFF2-40B4-BE49-F238E27FC236}">
                <a16:creationId xmlns:a16="http://schemas.microsoft.com/office/drawing/2014/main" id="{20E32BF1-AB42-44F6-94B9-FEB0741786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Устранение уже образовавшихся зарядов</a:t>
            </a:r>
            <a:endParaRPr lang="en-US" altLang="ru-RU"/>
          </a:p>
        </p:txBody>
      </p:sp>
      <p:sp>
        <p:nvSpPr>
          <p:cNvPr id="1700867" name="Rectangle 3">
            <a:extLst>
              <a:ext uri="{FF2B5EF4-FFF2-40B4-BE49-F238E27FC236}">
                <a16:creationId xmlns:a16="http://schemas.microsoft.com/office/drawing/2014/main" id="{360A4614-FD76-4F83-B4C7-9A69968342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/>
              <a:t>заземлением оборудования.</a:t>
            </a:r>
          </a:p>
          <a:p>
            <a:pPr>
              <a:lnSpc>
                <a:spcPct val="90000"/>
              </a:lnSpc>
            </a:pPr>
            <a:r>
              <a:rPr lang="ru-RU" altLang="ru-RU"/>
              <a:t>увеличением объемной проводимости диэлектриков.</a:t>
            </a:r>
          </a:p>
          <a:p>
            <a:pPr>
              <a:lnSpc>
                <a:spcPct val="90000"/>
              </a:lnSpc>
            </a:pPr>
            <a:r>
              <a:rPr lang="ru-RU" altLang="ru-RU"/>
              <a:t>увеличение относительной влажности воздуха до 65–75%.</a:t>
            </a:r>
          </a:p>
          <a:p>
            <a:pPr>
              <a:lnSpc>
                <a:spcPct val="90000"/>
              </a:lnSpc>
            </a:pPr>
            <a:r>
              <a:rPr lang="ru-RU" altLang="ru-RU"/>
              <a:t>применением нейтрализаторов статического электричества.</a:t>
            </a:r>
          </a:p>
          <a:p>
            <a:pPr>
              <a:lnSpc>
                <a:spcPct val="90000"/>
              </a:lnSpc>
            </a:pPr>
            <a:r>
              <a:rPr lang="ru-RU" altLang="ru-RU"/>
              <a:t>ограничением временем пребывания персонала около источников электростатических полей.</a:t>
            </a:r>
            <a:endParaRPr lang="en-US" altLang="ru-RU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890" name="Rectangle 2">
            <a:extLst>
              <a:ext uri="{FF2B5EF4-FFF2-40B4-BE49-F238E27FC236}">
                <a16:creationId xmlns:a16="http://schemas.microsoft.com/office/drawing/2014/main" id="{5FA383EC-1BDD-4BC4-B1A2-BB7D96FD36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Применение средств индивидуальной защиты</a:t>
            </a:r>
            <a:endParaRPr lang="en-US" altLang="ru-RU"/>
          </a:p>
        </p:txBody>
      </p:sp>
      <p:sp>
        <p:nvSpPr>
          <p:cNvPr id="1701891" name="Rectangle 3">
            <a:extLst>
              <a:ext uri="{FF2B5EF4-FFF2-40B4-BE49-F238E27FC236}">
                <a16:creationId xmlns:a16="http://schemas.microsoft.com/office/drawing/2014/main" id="{799E64F4-A77D-4D86-80ED-A9FD8BB8BB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обувь с кожаной подошвой (проводит электрический ток)</a:t>
            </a:r>
          </a:p>
          <a:p>
            <a:r>
              <a:rPr lang="ru-RU" altLang="ru-RU"/>
              <a:t>антистатические халаты (хлопчатобумажные)</a:t>
            </a:r>
          </a:p>
          <a:p>
            <a:r>
              <a:rPr lang="ru-RU" altLang="ru-RU"/>
              <a:t>браслеты (на руку и</a:t>
            </a:r>
            <a:r>
              <a:rPr lang="en-US" altLang="ru-RU"/>
              <a:t>/</a:t>
            </a:r>
            <a:r>
              <a:rPr lang="ru-RU" altLang="ru-RU"/>
              <a:t>или</a:t>
            </a:r>
            <a:r>
              <a:rPr lang="en-US" altLang="ru-RU"/>
              <a:t> </a:t>
            </a:r>
            <a:r>
              <a:rPr lang="ru-RU" altLang="ru-RU"/>
              <a:t>ногу) с заземлением.</a:t>
            </a:r>
            <a:endParaRPr lang="en-US" altLang="ru-RU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986" name="Rectangle 2">
            <a:extLst>
              <a:ext uri="{FF2B5EF4-FFF2-40B4-BE49-F238E27FC236}">
                <a16:creationId xmlns:a16="http://schemas.microsoft.com/office/drawing/2014/main" id="{D9EC4C09-0C07-48B2-919C-052FA99DB3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Нормативно-правовые акты</a:t>
            </a:r>
            <a:endParaRPr lang="be-BY" altLang="ru-RU"/>
          </a:p>
        </p:txBody>
      </p:sp>
      <p:sp>
        <p:nvSpPr>
          <p:cNvPr id="1705987" name="Rectangle 3">
            <a:extLst>
              <a:ext uri="{FF2B5EF4-FFF2-40B4-BE49-F238E27FC236}">
                <a16:creationId xmlns:a16="http://schemas.microsoft.com/office/drawing/2014/main" id="{8E7C5DBC-EC2C-4D1B-972D-3B3097907C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ru-RU" altLang="ru-RU" sz="1400"/>
              <a:t>ГОСТ 12.1.019-79. ССБТ. Электробезопасность. Общие требования и номенклатура видов защиты.</a:t>
            </a:r>
            <a:endParaRPr lang="en-US" altLang="ru-RU" sz="1400"/>
          </a:p>
          <a:p>
            <a:pPr>
              <a:lnSpc>
                <a:spcPct val="80000"/>
              </a:lnSpc>
            </a:pPr>
            <a:r>
              <a:rPr lang="ru-RU" altLang="ru-RU" sz="1400"/>
              <a:t>ГОСТ 12.1.030-81. ССБТ. Электробезопасность. Защитное заземление, зануление</a:t>
            </a:r>
          </a:p>
          <a:p>
            <a:pPr>
              <a:lnSpc>
                <a:spcPct val="80000"/>
              </a:lnSpc>
            </a:pPr>
            <a:r>
              <a:rPr lang="ru-RU" altLang="ru-RU" sz="1400"/>
              <a:t>ГОСТ 12.1.038-82. ССБТ. Электробезопасность. Предельно допустимые значения напряжений прикосновения и токов.</a:t>
            </a:r>
          </a:p>
          <a:p>
            <a:pPr>
              <a:lnSpc>
                <a:spcPct val="80000"/>
              </a:lnSpc>
            </a:pPr>
            <a:r>
              <a:rPr lang="ru-RU" altLang="ru-RU" sz="1400"/>
              <a:t>ГОСТ 12.1.045-84. ССБТ. Электростатические поля. Допустимые уровни на рабочих местах и требования к проведению контроля </a:t>
            </a:r>
          </a:p>
          <a:p>
            <a:pPr>
              <a:lnSpc>
                <a:spcPct val="80000"/>
              </a:lnSpc>
            </a:pPr>
            <a:r>
              <a:rPr lang="ru-RU" altLang="ru-RU" sz="1400"/>
              <a:t>ГОСТ 28249-93. Короткие замыкания в электроустановках. Методы расчета в электроустановках переменного тока напряжением до 1 кВ.</a:t>
            </a:r>
            <a:endParaRPr lang="en-US" altLang="ru-RU" sz="1400"/>
          </a:p>
          <a:p>
            <a:pPr>
              <a:lnSpc>
                <a:spcPct val="80000"/>
              </a:lnSpc>
            </a:pPr>
            <a:r>
              <a:rPr lang="ru-RU" altLang="ru-RU" sz="1400"/>
              <a:t>ТКП 181-2009 (02230)</a:t>
            </a:r>
            <a:r>
              <a:rPr lang="en-US" altLang="ru-RU" sz="1400"/>
              <a:t> </a:t>
            </a:r>
            <a:r>
              <a:rPr lang="ru-RU" altLang="ru-RU" sz="1400"/>
              <a:t>Правила технической эксплуатации электроустановок потребителей</a:t>
            </a:r>
            <a:endParaRPr lang="en-US" altLang="ru-RU" sz="1400"/>
          </a:p>
          <a:p>
            <a:pPr>
              <a:lnSpc>
                <a:spcPct val="80000"/>
              </a:lnSpc>
            </a:pPr>
            <a:r>
              <a:rPr lang="ru-RU" altLang="ru-RU" sz="1400"/>
              <a:t>ТКП 339-2011 (02230). Электроустановки на напряжение до 750 кВ. Линии электропередачи воздушные и токопроводы, устройства распределительные и трансформаторные подстанции, установки электросиловые и аккумуляторные, электроустановки жилых и общественных зданий. Правила устройства и защитные меры электробезопасности. Учет электроэнергии. Нормы приемо-сдаточных испытаний.</a:t>
            </a:r>
            <a:endParaRPr lang="en-US" altLang="ru-RU" sz="1400"/>
          </a:p>
          <a:p>
            <a:pPr>
              <a:lnSpc>
                <a:spcPct val="80000"/>
              </a:lnSpc>
            </a:pPr>
            <a:r>
              <a:rPr lang="ru-RU" altLang="ru-RU" sz="1400"/>
              <a:t>ТКП 427-2012 (02230)</a:t>
            </a:r>
            <a:r>
              <a:rPr lang="en-US" altLang="ru-RU" sz="1400"/>
              <a:t>. </a:t>
            </a:r>
            <a:r>
              <a:rPr lang="ru-RU" altLang="ru-RU" sz="1400"/>
              <a:t>Правила техники безопасности при эксплуатации электроустановок</a:t>
            </a:r>
            <a:r>
              <a:rPr lang="en-US" altLang="ru-RU" sz="1400"/>
              <a:t>.</a:t>
            </a:r>
          </a:p>
          <a:p>
            <a:pPr>
              <a:lnSpc>
                <a:spcPct val="80000"/>
              </a:lnSpc>
            </a:pPr>
            <a:r>
              <a:rPr lang="ru-RU" altLang="ru-RU" sz="1400"/>
              <a:t>Санитарные нормы, правила и гигиенические нормативы «Гигиенические требования к электромагнитным полям в производственных условиях»</a:t>
            </a:r>
            <a:endParaRPr lang="be-BY" altLang="ru-RU" sz="14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378" name="Rectangle 2">
            <a:extLst>
              <a:ext uri="{FF2B5EF4-FFF2-40B4-BE49-F238E27FC236}">
                <a16:creationId xmlns:a16="http://schemas.microsoft.com/office/drawing/2014/main" id="{69233CE5-5772-4149-8ADC-AC3861D57D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1488" y="196850"/>
            <a:ext cx="8510587" cy="503238"/>
          </a:xfrm>
          <a:noFill/>
          <a:ln/>
        </p:spPr>
        <p:txBody>
          <a:bodyPr/>
          <a:lstStyle/>
          <a:p>
            <a:r>
              <a:rPr lang="ru-RU" altLang="ru-RU"/>
              <a:t>План</a:t>
            </a:r>
            <a:endParaRPr lang="en-US" altLang="ru-RU"/>
          </a:p>
        </p:txBody>
      </p:sp>
      <p:sp>
        <p:nvSpPr>
          <p:cNvPr id="1765379" name="Rectangle 3">
            <a:extLst>
              <a:ext uri="{FF2B5EF4-FFF2-40B4-BE49-F238E27FC236}">
                <a16:creationId xmlns:a16="http://schemas.microsoft.com/office/drawing/2014/main" id="{20A0028F-8B18-4EB8-B2CA-841B4856E3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5288" y="981075"/>
            <a:ext cx="8569325" cy="3754438"/>
          </a:xfrm>
        </p:spPr>
        <p:txBody>
          <a:bodyPr/>
          <a:lstStyle/>
          <a:p>
            <a:r>
              <a:rPr lang="ru-RU" altLang="ru-RU"/>
              <a:t>Электрический ток</a:t>
            </a:r>
          </a:p>
          <a:p>
            <a:r>
              <a:rPr lang="ru-RU" altLang="ru-RU"/>
              <a:t>Статическое электричество</a:t>
            </a:r>
          </a:p>
          <a:p>
            <a:r>
              <a:rPr lang="ru-RU" altLang="ru-RU" b="1" u="sng"/>
              <a:t>Электромагнитное излучение</a:t>
            </a:r>
          </a:p>
          <a:p>
            <a:r>
              <a:rPr lang="ru-RU" altLang="ru-RU"/>
              <a:t>Работа с персональным компьютером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058" name="Rectangle 2">
            <a:extLst>
              <a:ext uri="{FF2B5EF4-FFF2-40B4-BE49-F238E27FC236}">
                <a16:creationId xmlns:a16="http://schemas.microsoft.com/office/drawing/2014/main" id="{4EDA7E34-8C64-4B6F-A05C-3D87AA2F8C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Электромагнитное поле</a:t>
            </a:r>
            <a:endParaRPr lang="be-BY" altLang="ru-RU"/>
          </a:p>
        </p:txBody>
      </p:sp>
      <p:sp>
        <p:nvSpPr>
          <p:cNvPr id="1709059" name="Rectangle 3">
            <a:extLst>
              <a:ext uri="{FF2B5EF4-FFF2-40B4-BE49-F238E27FC236}">
                <a16:creationId xmlns:a16="http://schemas.microsoft.com/office/drawing/2014/main" id="{157B7291-D4CA-49A1-A215-9866DCE8CF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sz="2400"/>
              <a:t>Особая форма материи, посредством которой осуществляется взаимодействие между заряженными частицами. Представляет собой взаимосвязанные переменные электрическое и магнитное поля. </a:t>
            </a:r>
          </a:p>
          <a:p>
            <a:r>
              <a:rPr lang="ru-RU" altLang="ru-RU" sz="2400"/>
              <a:t>Взаимная связь электрического и магнитного полей заключается в том, что всякое изменение одного из них приводит к появлению другого. Т.о. ЭМП распространяется от точки к точке пространства в виде электромагнитных волн (</a:t>
            </a:r>
            <a:r>
              <a:rPr lang="en-US" altLang="ru-RU" sz="2400"/>
              <a:t>-</a:t>
            </a:r>
            <a:r>
              <a:rPr lang="ru-RU" altLang="ru-RU" sz="2400"/>
              <a:t>го излучения), распространяющихся (-гося) от источника.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82" name="Rectangle 2">
            <a:extLst>
              <a:ext uri="{FF2B5EF4-FFF2-40B4-BE49-F238E27FC236}">
                <a16:creationId xmlns:a16="http://schemas.microsoft.com/office/drawing/2014/main" id="{A36DFD95-2191-468A-91D9-EB1C73FE58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Электромагнитные поля</a:t>
            </a:r>
            <a:endParaRPr lang="be-BY" altLang="ru-RU"/>
          </a:p>
        </p:txBody>
      </p:sp>
      <p:sp>
        <p:nvSpPr>
          <p:cNvPr id="1710083" name="Rectangle 3">
            <a:extLst>
              <a:ext uri="{FF2B5EF4-FFF2-40B4-BE49-F238E27FC236}">
                <a16:creationId xmlns:a16="http://schemas.microsoft.com/office/drawing/2014/main" id="{262550BB-A221-415D-96DA-A2A8EB6D67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Распространяются со скоростью света,</a:t>
            </a:r>
          </a:p>
          <a:p>
            <a:r>
              <a:rPr lang="ru-RU" altLang="ru-RU"/>
              <a:t>Взаимодействуют с веществом,</a:t>
            </a:r>
          </a:p>
          <a:p>
            <a:r>
              <a:rPr lang="ru-RU" altLang="ru-RU"/>
              <a:t>При этом энергия поля преобразуется, например, в тепловую энергию вещества.</a:t>
            </a:r>
            <a:endParaRPr lang="be-BY" altLang="ru-RU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106" name="Rectangle 2">
            <a:extLst>
              <a:ext uri="{FF2B5EF4-FFF2-40B4-BE49-F238E27FC236}">
                <a16:creationId xmlns:a16="http://schemas.microsoft.com/office/drawing/2014/main" id="{3A283E6C-77FB-4EA9-A877-CC85ECCCC7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Электромагнитные излучения</a:t>
            </a:r>
            <a:endParaRPr lang="be-BY" altLang="ru-RU"/>
          </a:p>
        </p:txBody>
      </p:sp>
      <p:sp>
        <p:nvSpPr>
          <p:cNvPr id="1711107" name="Rectangle 3">
            <a:extLst>
              <a:ext uri="{FF2B5EF4-FFF2-40B4-BE49-F238E27FC236}">
                <a16:creationId xmlns:a16="http://schemas.microsoft.com/office/drawing/2014/main" id="{38553011-AABC-4695-9847-024EAA2CEF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 sz="2400"/>
              <a:t>Электромагнитное излучение – переменное электромагнитное поле, распространяющееся с конечной скоростью, зависящей от свойств среды.</a:t>
            </a:r>
            <a:endParaRPr lang="en-US" altLang="ru-RU" sz="2400"/>
          </a:p>
          <a:p>
            <a:pPr>
              <a:lnSpc>
                <a:spcPct val="90000"/>
              </a:lnSpc>
            </a:pPr>
            <a:r>
              <a:rPr lang="ru-RU" altLang="ru-RU" sz="2400"/>
              <a:t>ЭМИ характеризуется напряженностями электрического поля </a:t>
            </a:r>
            <a:r>
              <a:rPr lang="ru-RU" altLang="ru-RU" sz="2400" b="1" i="1"/>
              <a:t>Е</a:t>
            </a:r>
            <a:r>
              <a:rPr lang="ru-RU" altLang="ru-RU" sz="2400"/>
              <a:t> (В/м) и магнитного поля </a:t>
            </a:r>
            <a:r>
              <a:rPr lang="ru-RU" altLang="ru-RU" sz="2400" b="1" i="1"/>
              <a:t>Н</a:t>
            </a:r>
            <a:r>
              <a:rPr lang="ru-RU" altLang="ru-RU" sz="2400"/>
              <a:t> (А/м), которые отражают их силовые свойства.</a:t>
            </a:r>
          </a:p>
          <a:p>
            <a:pPr>
              <a:lnSpc>
                <a:spcPct val="90000"/>
              </a:lnSpc>
            </a:pPr>
            <a:r>
              <a:rPr lang="ru-RU" altLang="ru-RU" sz="2400"/>
              <a:t>Колебания векторов </a:t>
            </a:r>
            <a:r>
              <a:rPr lang="ru-RU" altLang="ru-RU" sz="2400" b="1" i="1"/>
              <a:t>Е</a:t>
            </a:r>
            <a:r>
              <a:rPr lang="ru-RU" altLang="ru-RU" sz="2400"/>
              <a:t> и </a:t>
            </a:r>
            <a:r>
              <a:rPr lang="ru-RU" altLang="ru-RU" sz="2400" b="1" i="1"/>
              <a:t>Н</a:t>
            </a:r>
            <a:r>
              <a:rPr lang="ru-RU" altLang="ru-RU" sz="2400"/>
              <a:t> происходят во взаимно перпендикулярных плоскостях.</a:t>
            </a:r>
          </a:p>
          <a:p>
            <a:pPr lvl="1">
              <a:lnSpc>
                <a:spcPct val="90000"/>
              </a:lnSpc>
            </a:pPr>
            <a:r>
              <a:rPr lang="ru-RU" altLang="ru-RU" sz="2000" b="1"/>
              <a:t>λ = c </a:t>
            </a:r>
            <a:r>
              <a:rPr lang="en-US" altLang="ru-RU" sz="2000" b="1"/>
              <a:t>/ </a:t>
            </a:r>
            <a:r>
              <a:rPr lang="ru-RU" altLang="ru-RU" sz="2000" b="1"/>
              <a:t>f</a:t>
            </a:r>
          </a:p>
          <a:p>
            <a:pPr lvl="2">
              <a:lnSpc>
                <a:spcPct val="90000"/>
              </a:lnSpc>
            </a:pPr>
            <a:r>
              <a:rPr lang="ru-RU" altLang="ru-RU" sz="1800" b="1"/>
              <a:t>λ</a:t>
            </a:r>
            <a:r>
              <a:rPr lang="ru-RU" altLang="ru-RU" sz="1800"/>
              <a:t> – длина волны, </a:t>
            </a:r>
            <a:r>
              <a:rPr lang="ru-RU" altLang="ru-RU" sz="1800" b="1" i="1"/>
              <a:t>f</a:t>
            </a:r>
            <a:r>
              <a:rPr lang="ru-RU" altLang="ru-RU" sz="1800"/>
              <a:t> – частота, </a:t>
            </a:r>
            <a:r>
              <a:rPr lang="ru-RU" altLang="ru-RU" sz="1800" b="1" i="1"/>
              <a:t>с</a:t>
            </a:r>
            <a:r>
              <a:rPr lang="ru-RU" altLang="ru-RU" sz="1800"/>
              <a:t> – скорость распространения электромагнитных волн в воздухе.</a:t>
            </a:r>
            <a:endParaRPr lang="be-BY" altLang="ru-RU" sz="18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130" name="Rectangle 2">
            <a:extLst>
              <a:ext uri="{FF2B5EF4-FFF2-40B4-BE49-F238E27FC236}">
                <a16:creationId xmlns:a16="http://schemas.microsoft.com/office/drawing/2014/main" id="{59E6F0C2-5D65-42B7-8D78-42A71ACF56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e-BY" altLang="ru-RU"/>
              <a:t>Электромагнитное излучение</a:t>
            </a:r>
          </a:p>
        </p:txBody>
      </p:sp>
      <p:sp>
        <p:nvSpPr>
          <p:cNvPr id="1712131" name="Rectangle 3">
            <a:extLst>
              <a:ext uri="{FF2B5EF4-FFF2-40B4-BE49-F238E27FC236}">
                <a16:creationId xmlns:a16="http://schemas.microsoft.com/office/drawing/2014/main" id="{5DD7D99E-1475-41A8-B657-CC1EE34F4B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Электромагнитный спектр в основном делят на:</a:t>
            </a:r>
          </a:p>
          <a:p>
            <a:pPr lvl="1"/>
            <a:r>
              <a:rPr lang="ru-RU" altLang="ru-RU"/>
              <a:t>радиоволны,</a:t>
            </a:r>
          </a:p>
          <a:p>
            <a:pPr lvl="1"/>
            <a:r>
              <a:rPr lang="ru-RU" altLang="ru-RU"/>
              <a:t>терагерцовое излучение,</a:t>
            </a:r>
          </a:p>
          <a:p>
            <a:pPr lvl="1"/>
            <a:r>
              <a:rPr lang="ru-RU" altLang="ru-RU"/>
              <a:t>инфракрасное излучение,</a:t>
            </a:r>
          </a:p>
          <a:p>
            <a:pPr lvl="1"/>
            <a:r>
              <a:rPr lang="ru-RU" altLang="ru-RU"/>
              <a:t>видимый свет,</a:t>
            </a:r>
          </a:p>
          <a:p>
            <a:pPr lvl="1"/>
            <a:r>
              <a:rPr lang="ru-RU" altLang="ru-RU"/>
              <a:t>ультрафиолетовое излучение,</a:t>
            </a:r>
          </a:p>
          <a:p>
            <a:pPr lvl="1"/>
            <a:r>
              <a:rPr lang="ru-RU" altLang="ru-RU"/>
              <a:t>рентгеновское излучение и гамма-излучение.</a:t>
            </a:r>
            <a:endParaRPr lang="be-BY" alt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354" name="Rectangle 2">
            <a:extLst>
              <a:ext uri="{FF2B5EF4-FFF2-40B4-BE49-F238E27FC236}">
                <a16:creationId xmlns:a16="http://schemas.microsoft.com/office/drawing/2014/main" id="{90BBB98D-B3CB-4C36-9C29-A57F1404AC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e-BY" altLang="ru-RU"/>
              <a:t>Виды электротравм</a:t>
            </a:r>
          </a:p>
        </p:txBody>
      </p:sp>
      <p:sp>
        <p:nvSpPr>
          <p:cNvPr id="1636355" name="Rectangle 3">
            <a:extLst>
              <a:ext uri="{FF2B5EF4-FFF2-40B4-BE49-F238E27FC236}">
                <a16:creationId xmlns:a16="http://schemas.microsoft.com/office/drawing/2014/main" id="{D768E982-E50B-490B-A3D4-DA7AB475E9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b="1" u="sng"/>
              <a:t>местные</a:t>
            </a:r>
            <a:r>
              <a:rPr lang="ru-RU" altLang="ru-RU"/>
              <a:t> (электрические ожоги, электрические знаки, металлизация кожи, электроофтальмия, механические повреждения) – 20% несчастных случаев;</a:t>
            </a:r>
          </a:p>
          <a:p>
            <a:r>
              <a:rPr lang="ru-RU" altLang="ru-RU" b="1" u="sng"/>
              <a:t>общие</a:t>
            </a:r>
            <a:r>
              <a:rPr lang="ru-RU" altLang="ru-RU"/>
              <a:t> (электрические удары) – 25%;</a:t>
            </a:r>
          </a:p>
          <a:p>
            <a:r>
              <a:rPr lang="ru-RU" altLang="ru-RU" b="1" u="sng"/>
              <a:t>смешанные</a:t>
            </a:r>
            <a:r>
              <a:rPr lang="ru-RU" altLang="ru-RU"/>
              <a:t> (местные и общие) – 5</a:t>
            </a:r>
            <a:r>
              <a:rPr lang="en-US" altLang="ru-RU"/>
              <a:t>5</a:t>
            </a:r>
            <a:r>
              <a:rPr lang="ru-RU" altLang="ru-RU"/>
              <a:t>%.</a:t>
            </a:r>
            <a:endParaRPr lang="be-BY" altLang="ru-RU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178" name="Rectangle 2">
            <a:extLst>
              <a:ext uri="{FF2B5EF4-FFF2-40B4-BE49-F238E27FC236}">
                <a16:creationId xmlns:a16="http://schemas.microsoft.com/office/drawing/2014/main" id="{A7365315-B0DC-43E0-B4D5-85583F2DF8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e-BY" altLang="ru-RU"/>
              <a:t>Источники ЭМИ</a:t>
            </a:r>
          </a:p>
        </p:txBody>
      </p:sp>
      <p:sp>
        <p:nvSpPr>
          <p:cNvPr id="1714179" name="Rectangle 3">
            <a:extLst>
              <a:ext uri="{FF2B5EF4-FFF2-40B4-BE49-F238E27FC236}">
                <a16:creationId xmlns:a16="http://schemas.microsoft.com/office/drawing/2014/main" id="{82698156-27BB-40D3-A289-395322E7D9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be-BY" altLang="ru-RU"/>
              <a:t>Природные</a:t>
            </a:r>
          </a:p>
          <a:p>
            <a:r>
              <a:rPr lang="be-BY" altLang="ru-RU"/>
              <a:t>Антропогенные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202" name="Rectangle 2">
            <a:extLst>
              <a:ext uri="{FF2B5EF4-FFF2-40B4-BE49-F238E27FC236}">
                <a16:creationId xmlns:a16="http://schemas.microsoft.com/office/drawing/2014/main" id="{9BDA60E3-C406-4519-93BA-BF9DA56311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e-BY" altLang="ru-RU"/>
              <a:t>Природные источники ЭМИ</a:t>
            </a:r>
          </a:p>
        </p:txBody>
      </p:sp>
      <p:sp>
        <p:nvSpPr>
          <p:cNvPr id="1715203" name="Rectangle 3">
            <a:extLst>
              <a:ext uri="{FF2B5EF4-FFF2-40B4-BE49-F238E27FC236}">
                <a16:creationId xmlns:a16="http://schemas.microsoft.com/office/drawing/2014/main" id="{4F65B9E4-FEF1-4D98-923A-A7F7CD91AD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электрическое и магнитное поле Земли;</a:t>
            </a:r>
          </a:p>
          <a:p>
            <a:r>
              <a:rPr lang="ru-RU" altLang="ru-RU"/>
              <a:t>атмосферное электричество;</a:t>
            </a:r>
          </a:p>
          <a:p>
            <a:r>
              <a:rPr lang="ru-RU" altLang="ru-RU"/>
              <a:t>радиоизлучение Солнца и галактик;</a:t>
            </a:r>
          </a:p>
          <a:p>
            <a:r>
              <a:rPr lang="ru-RU" altLang="ru-RU"/>
              <a:t>биологический электромагнитный фон.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226" name="Rectangle 2">
            <a:extLst>
              <a:ext uri="{FF2B5EF4-FFF2-40B4-BE49-F238E27FC236}">
                <a16:creationId xmlns:a16="http://schemas.microsoft.com/office/drawing/2014/main" id="{52485316-B0B7-4240-A648-592A933A33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Электрическое и магнитное поля Земли</a:t>
            </a:r>
            <a:endParaRPr lang="be-BY" altLang="ru-RU"/>
          </a:p>
        </p:txBody>
      </p:sp>
      <p:sp>
        <p:nvSpPr>
          <p:cNvPr id="1716227" name="Rectangle 3">
            <a:extLst>
              <a:ext uri="{FF2B5EF4-FFF2-40B4-BE49-F238E27FC236}">
                <a16:creationId xmlns:a16="http://schemas.microsoft.com/office/drawing/2014/main" id="{D5237566-8BF3-4034-B2E2-1029AA115A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sz="2400"/>
              <a:t>Направлено нормально к земной поверхности, заряженной отрицательно относительно верхних слоев атмосферы. У поверхности Земли </a:t>
            </a:r>
            <a:r>
              <a:rPr lang="en-US" altLang="ru-RU" sz="2400" b="1" i="1"/>
              <a:t>E</a:t>
            </a:r>
            <a:r>
              <a:rPr lang="en-US" altLang="ru-RU" sz="2400"/>
              <a:t> = </a:t>
            </a:r>
            <a:r>
              <a:rPr lang="ru-RU" altLang="ru-RU" sz="2400"/>
              <a:t>120…130 В/м и убывает с высотой примерно экспоненциально.</a:t>
            </a:r>
          </a:p>
          <a:p>
            <a:pPr lvl="1"/>
            <a:r>
              <a:rPr lang="ru-RU" altLang="ru-RU" sz="2000"/>
              <a:t>Годовые изменения ЭП сходны по характеру на всей Земле: </a:t>
            </a:r>
            <a:r>
              <a:rPr lang="en-US" altLang="ru-RU" sz="2000" b="1" i="1"/>
              <a:t>E</a:t>
            </a:r>
            <a:r>
              <a:rPr lang="en-US" altLang="ru-RU" sz="2000"/>
              <a:t> = </a:t>
            </a:r>
            <a:r>
              <a:rPr lang="ru-RU" altLang="ru-RU" sz="2000"/>
              <a:t>150…250 В/м в январе-феврале и </a:t>
            </a:r>
            <a:r>
              <a:rPr lang="en-US" altLang="ru-RU" sz="2000" b="1" i="1"/>
              <a:t>E</a:t>
            </a:r>
            <a:r>
              <a:rPr lang="en-US" altLang="ru-RU" sz="2000"/>
              <a:t> = </a:t>
            </a:r>
            <a:r>
              <a:rPr lang="ru-RU" altLang="ru-RU" sz="2000"/>
              <a:t>100…120 В/м в июне-июле.</a:t>
            </a:r>
          </a:p>
          <a:p>
            <a:r>
              <a:rPr lang="ru-RU" altLang="ru-RU" sz="2400"/>
              <a:t>Величина геомагнитного поля Земли меняется по земной поверхности от 35 мкТл на экваторе до 65 мкТл вблизи полюсов.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250" name="Rectangle 2">
            <a:extLst>
              <a:ext uri="{FF2B5EF4-FFF2-40B4-BE49-F238E27FC236}">
                <a16:creationId xmlns:a16="http://schemas.microsoft.com/office/drawing/2014/main" id="{3B08D8FC-9211-4D68-A81D-CEA60344F7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Атмосферное электричество</a:t>
            </a:r>
            <a:endParaRPr lang="be-BY" altLang="ru-RU"/>
          </a:p>
        </p:txBody>
      </p:sp>
      <p:sp>
        <p:nvSpPr>
          <p:cNvPr id="1717251" name="Rectangle 3">
            <a:extLst>
              <a:ext uri="{FF2B5EF4-FFF2-40B4-BE49-F238E27FC236}">
                <a16:creationId xmlns:a16="http://schemas.microsoft.com/office/drawing/2014/main" id="{2665D82A-209F-43EF-B4E2-2DA021AD73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 sz="2400"/>
              <a:t>Электрические явления в земной атмосфере.</a:t>
            </a:r>
          </a:p>
          <a:p>
            <a:pPr>
              <a:lnSpc>
                <a:spcPct val="90000"/>
              </a:lnSpc>
            </a:pPr>
            <a:r>
              <a:rPr lang="ru-RU" altLang="ru-RU" sz="2400"/>
              <a:t>В воздухе всегда имеются положительные и отрицательные электрические заряды – ионы, возникающие под действием радиоактивных веществ, космических лучей и ультрафиолетового излучения Солнца.</a:t>
            </a:r>
            <a:endParaRPr lang="en-US" altLang="ru-RU" sz="2400"/>
          </a:p>
          <a:p>
            <a:pPr>
              <a:lnSpc>
                <a:spcPct val="90000"/>
              </a:lnSpc>
            </a:pPr>
            <a:r>
              <a:rPr lang="ru-RU" altLang="ru-RU" sz="2400"/>
              <a:t>Земной шар заряжен отрицательно; между ним и атмосферой имеется большая разность потенциалов. Напряжённость электростатического поля резко возрастает во время гроз.</a:t>
            </a:r>
            <a:endParaRPr lang="en-US" altLang="ru-RU" sz="2400"/>
          </a:p>
          <a:p>
            <a:pPr lvl="1">
              <a:lnSpc>
                <a:spcPct val="90000"/>
              </a:lnSpc>
            </a:pPr>
            <a:r>
              <a:rPr lang="ru-RU" altLang="ru-RU" sz="2000"/>
              <a:t>Частота атмосферных разрядов 100 Гц </a:t>
            </a:r>
            <a:r>
              <a:rPr lang="en-US" altLang="ru-RU" sz="2000"/>
              <a:t>… </a:t>
            </a:r>
            <a:r>
              <a:rPr lang="ru-RU" altLang="ru-RU" sz="2000"/>
              <a:t>30 МГц.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274" name="Rectangle 2">
            <a:extLst>
              <a:ext uri="{FF2B5EF4-FFF2-40B4-BE49-F238E27FC236}">
                <a16:creationId xmlns:a16="http://schemas.microsoft.com/office/drawing/2014/main" id="{9D1114F1-B309-433F-A20D-B5D59BF312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Радиоизлучение Солнца и галактик</a:t>
            </a:r>
            <a:endParaRPr lang="be-BY" altLang="ru-RU"/>
          </a:p>
        </p:txBody>
      </p:sp>
      <p:sp>
        <p:nvSpPr>
          <p:cNvPr id="1718275" name="Rectangle 3">
            <a:extLst>
              <a:ext uri="{FF2B5EF4-FFF2-40B4-BE49-F238E27FC236}">
                <a16:creationId xmlns:a16="http://schemas.microsoft.com/office/drawing/2014/main" id="{449B8C7F-28F7-4A75-A6A1-05A668876C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Внеземные источники включают излучения за пределами атмосферы Земли. Представляет собой реликтовое излучение, равномерно распространенное во Вселенной.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298" name="Rectangle 2">
            <a:extLst>
              <a:ext uri="{FF2B5EF4-FFF2-40B4-BE49-F238E27FC236}">
                <a16:creationId xmlns:a16="http://schemas.microsoft.com/office/drawing/2014/main" id="{2BC0FA24-D1EB-4EEE-A10B-BFC9B36C92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Биологический электромагнитный фон</a:t>
            </a:r>
            <a:endParaRPr lang="be-BY" altLang="ru-RU"/>
          </a:p>
        </p:txBody>
      </p:sp>
      <p:sp>
        <p:nvSpPr>
          <p:cNvPr id="1719299" name="Rectangle 3">
            <a:extLst>
              <a:ext uri="{FF2B5EF4-FFF2-40B4-BE49-F238E27FC236}">
                <a16:creationId xmlns:a16="http://schemas.microsoft.com/office/drawing/2014/main" id="{2FF3BD77-42F0-4D23-8901-FCFAC55293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sz="2400"/>
              <a:t>Биологические объекты, как и другие физические тела, при температуре выше абсолютного нуля излучают ЭМП в диапазоне 10 кГц – 100 ГГц. Это объясняется хаотическим движением зарядов – ионов, в теле человека.</a:t>
            </a:r>
          </a:p>
          <a:p>
            <a:r>
              <a:rPr lang="ru-RU" altLang="ru-RU" sz="2400"/>
              <a:t>Плотность мощности такого излучения у человека составляет 10 мВт/см</a:t>
            </a:r>
            <a:r>
              <a:rPr lang="ru-RU" altLang="ru-RU" sz="2400" baseline="30000"/>
              <a:t>2</a:t>
            </a:r>
            <a:r>
              <a:rPr lang="ru-RU" altLang="ru-RU" sz="2400"/>
              <a:t>, что для взрослого даёт суммарную мощность в 100 Вт. Человеческое тело также излучает ЭМП с частотой 300 ГГц с плотностью мощности около 0,003 Вт/м</a:t>
            </a:r>
            <a:r>
              <a:rPr lang="ru-RU" altLang="ru-RU" sz="2400" baseline="30000"/>
              <a:t>2</a:t>
            </a:r>
            <a:r>
              <a:rPr lang="ru-RU" altLang="ru-RU" sz="2400"/>
              <a:t>.</a:t>
            </a:r>
            <a:endParaRPr lang="be-BY" altLang="ru-RU" sz="24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22" name="Rectangle 2">
            <a:extLst>
              <a:ext uri="{FF2B5EF4-FFF2-40B4-BE49-F238E27FC236}">
                <a16:creationId xmlns:a16="http://schemas.microsoft.com/office/drawing/2014/main" id="{994E45F1-77C5-420D-9A3E-A624FCB364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e-BY" altLang="ru-RU"/>
              <a:t>Антропогенные источники ЭМИ</a:t>
            </a:r>
          </a:p>
        </p:txBody>
      </p:sp>
      <p:sp>
        <p:nvSpPr>
          <p:cNvPr id="1720323" name="Rectangle 3">
            <a:extLst>
              <a:ext uri="{FF2B5EF4-FFF2-40B4-BE49-F238E27FC236}">
                <a16:creationId xmlns:a16="http://schemas.microsoft.com/office/drawing/2014/main" id="{7F82CFB2-9B85-4C9D-9E5E-96B7DC0558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Источники НЧ излучений (0 – 3 кГц)</a:t>
            </a:r>
          </a:p>
          <a:p>
            <a:r>
              <a:rPr lang="ru-RU" altLang="ru-RU"/>
              <a:t>Источники ВЧ излучений (3 кГц – 300 ГГц)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346" name="Rectangle 2">
            <a:extLst>
              <a:ext uri="{FF2B5EF4-FFF2-40B4-BE49-F238E27FC236}">
                <a16:creationId xmlns:a16="http://schemas.microsoft.com/office/drawing/2014/main" id="{4A52398C-7291-478F-B397-8558F4343F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Источники НЧ излучений (0 – 3 кГц)</a:t>
            </a:r>
            <a:endParaRPr lang="be-BY" altLang="ru-RU"/>
          </a:p>
        </p:txBody>
      </p:sp>
      <p:sp>
        <p:nvSpPr>
          <p:cNvPr id="1721347" name="Rectangle 3">
            <a:extLst>
              <a:ext uri="{FF2B5EF4-FFF2-40B4-BE49-F238E27FC236}">
                <a16:creationId xmlns:a16="http://schemas.microsoft.com/office/drawing/2014/main" id="{87837760-F030-4C1C-A8D9-36B2E6D0A0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Все системы производства, передачи и распределения электроэнергии (линии электропередачи, трансформаторные подстанции, электростанции, различные кабельные системы), домашняя и офисная электроника, транспорт на электроприводе, ж/д транспорт и его инфраструктуру, а также метро, троллейбусный и трамвайный транспорт.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370" name="Rectangle 2">
            <a:extLst>
              <a:ext uri="{FF2B5EF4-FFF2-40B4-BE49-F238E27FC236}">
                <a16:creationId xmlns:a16="http://schemas.microsoft.com/office/drawing/2014/main" id="{BD921167-1F00-46CF-A7C6-9DDE457041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Источники ВЧ излучений (3 кГц – 300 ГГц)</a:t>
            </a:r>
            <a:endParaRPr lang="be-BY" altLang="ru-RU"/>
          </a:p>
        </p:txBody>
      </p:sp>
      <p:sp>
        <p:nvSpPr>
          <p:cNvPr id="1722371" name="Rectangle 3">
            <a:extLst>
              <a:ext uri="{FF2B5EF4-FFF2-40B4-BE49-F238E27FC236}">
                <a16:creationId xmlns:a16="http://schemas.microsoft.com/office/drawing/2014/main" id="{FE22BF54-2F6E-4F3D-9E21-A05B940B8C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 sz="2400"/>
              <a:t>Радио, телевидение, радиотелефоны, направленная радиосвязь (спутниковая радиосвязь, наземные релейные станции), навигация (воздушное сообщение, судоходство, радиоточка), локаторы (воздушное сообщение, судоходство, транспортные локаторы, контроль за воздушным транспортом). </a:t>
            </a:r>
          </a:p>
          <a:p>
            <a:pPr>
              <a:lnSpc>
                <a:spcPct val="90000"/>
              </a:lnSpc>
            </a:pPr>
            <a:r>
              <a:rPr lang="ru-RU" altLang="ru-RU" sz="2400"/>
              <a:t>Технологическое оборудование, использующее СВЧ-излучение, переменные (50 Гц – 1 МГц) и импульсные поля, бытовое оборудование (СВЧ-печи), компьютеры, мониторы, телевизоры и пр. </a:t>
            </a:r>
          </a:p>
          <a:p>
            <a:pPr>
              <a:lnSpc>
                <a:spcPct val="90000"/>
              </a:lnSpc>
            </a:pPr>
            <a:r>
              <a:rPr lang="ru-RU" altLang="ru-RU" sz="2400"/>
              <a:t>Токи ультравысокой частоты в медицине.</a:t>
            </a:r>
            <a:endParaRPr lang="be-BY" altLang="ru-RU" sz="24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418" name="Rectangle 2">
            <a:extLst>
              <a:ext uri="{FF2B5EF4-FFF2-40B4-BE49-F238E27FC236}">
                <a16:creationId xmlns:a16="http://schemas.microsoft.com/office/drawing/2014/main" id="{C366D7F8-8A33-47BB-A500-52B14D0A3F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Факторы, влияющие на результат воздействия</a:t>
            </a:r>
            <a:endParaRPr lang="be-BY" altLang="ru-RU"/>
          </a:p>
        </p:txBody>
      </p:sp>
      <p:sp>
        <p:nvSpPr>
          <p:cNvPr id="1724419" name="Rectangle 3">
            <a:extLst>
              <a:ext uri="{FF2B5EF4-FFF2-40B4-BE49-F238E27FC236}">
                <a16:creationId xmlns:a16="http://schemas.microsoft.com/office/drawing/2014/main" id="{62718643-54AE-423C-8086-890BA36DD2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Напряженность электрического поля,</a:t>
            </a:r>
          </a:p>
          <a:p>
            <a:r>
              <a:rPr lang="ru-RU" altLang="ru-RU"/>
              <a:t>Напряженность магнитного поля,</a:t>
            </a:r>
          </a:p>
          <a:p>
            <a:r>
              <a:rPr lang="ru-RU" altLang="ru-RU"/>
              <a:t>Плотность потока энергии,</a:t>
            </a:r>
          </a:p>
          <a:p>
            <a:r>
              <a:rPr lang="ru-RU" altLang="ru-RU"/>
              <a:t>Частота колебаний (длина волны),</a:t>
            </a:r>
          </a:p>
          <a:p>
            <a:r>
              <a:rPr lang="ru-RU" altLang="ru-RU"/>
              <a:t>Продолжительность воздействия</a:t>
            </a:r>
          </a:p>
          <a:p>
            <a:r>
              <a:rPr lang="ru-RU" altLang="ru-RU"/>
              <a:t>Размер облучаемой поверхности,</a:t>
            </a:r>
          </a:p>
          <a:p>
            <a:r>
              <a:rPr lang="ru-RU" altLang="ru-RU"/>
              <a:t>Индивидуальные особенности организма.</a:t>
            </a:r>
            <a:endParaRPr lang="be-BY" alt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378" name="Rectangle 2">
            <a:extLst>
              <a:ext uri="{FF2B5EF4-FFF2-40B4-BE49-F238E27FC236}">
                <a16:creationId xmlns:a16="http://schemas.microsoft.com/office/drawing/2014/main" id="{6E536271-18A0-4F9D-9951-E27C81CFD2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e-BY" altLang="ru-RU"/>
              <a:t>Электрический ожог</a:t>
            </a:r>
          </a:p>
        </p:txBody>
      </p:sp>
      <p:sp>
        <p:nvSpPr>
          <p:cNvPr id="1637379" name="Rectangle 3">
            <a:extLst>
              <a:ext uri="{FF2B5EF4-FFF2-40B4-BE49-F238E27FC236}">
                <a16:creationId xmlns:a16="http://schemas.microsoft.com/office/drawing/2014/main" id="{F1D1D23E-7573-488C-9BDF-6314BA4818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Результат теплового воздействия электрического тока в месте контакта тела человека с электродом.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7277" y="1790592"/>
            <a:ext cx="6409059" cy="3073732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442" name="Rectangle 2">
            <a:extLst>
              <a:ext uri="{FF2B5EF4-FFF2-40B4-BE49-F238E27FC236}">
                <a16:creationId xmlns:a16="http://schemas.microsoft.com/office/drawing/2014/main" id="{3E9115DF-FDB2-4E04-A42B-B32834B7A5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Биологическая активность СВЧ полей</a:t>
            </a:r>
            <a:endParaRPr lang="be-BY" altLang="ru-RU"/>
          </a:p>
        </p:txBody>
      </p:sp>
      <p:sp>
        <p:nvSpPr>
          <p:cNvPr id="1725443" name="Rectangle 3">
            <a:extLst>
              <a:ext uri="{FF2B5EF4-FFF2-40B4-BE49-F238E27FC236}">
                <a16:creationId xmlns:a16="http://schemas.microsoft.com/office/drawing/2014/main" id="{5CF12339-AC1B-4B7E-A636-6A4FDEDBA0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Миллиметровые волны поглощаются </a:t>
            </a:r>
            <a:r>
              <a:rPr lang="ru-RU" altLang="ru-RU" b="1" u="sng"/>
              <a:t>кожей</a:t>
            </a:r>
            <a:r>
              <a:rPr lang="ru-RU" altLang="ru-RU"/>
              <a:t> (наименьшее  действие);</a:t>
            </a:r>
          </a:p>
          <a:p>
            <a:r>
              <a:rPr lang="ru-RU" altLang="ru-RU"/>
              <a:t>Сантиметровые волны поглощаются </a:t>
            </a:r>
            <a:r>
              <a:rPr lang="ru-RU" altLang="ru-RU" b="1" u="sng"/>
              <a:t>кожей и подкожной клетчаткой</a:t>
            </a:r>
            <a:r>
              <a:rPr lang="ru-RU" altLang="ru-RU"/>
              <a:t>;</a:t>
            </a:r>
          </a:p>
          <a:p>
            <a:r>
              <a:rPr lang="ru-RU" altLang="ru-RU"/>
              <a:t>Дециметровые волны поглощаются </a:t>
            </a:r>
            <a:r>
              <a:rPr lang="ru-RU" altLang="ru-RU" b="1" u="sng"/>
              <a:t>внутренними органами</a:t>
            </a:r>
            <a:r>
              <a:rPr lang="ru-RU" altLang="ru-RU"/>
              <a:t> (наихудшее действие).</a:t>
            </a:r>
            <a:endParaRPr lang="be-BY" altLang="ru-RU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466" name="Rectangle 2">
            <a:extLst>
              <a:ext uri="{FF2B5EF4-FFF2-40B4-BE49-F238E27FC236}">
                <a16:creationId xmlns:a16="http://schemas.microsoft.com/office/drawing/2014/main" id="{DC81650A-9DE9-407F-B42A-7872B40062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Виды воздействия электромагнитных полей</a:t>
            </a:r>
            <a:endParaRPr lang="be-BY" altLang="ru-RU"/>
          </a:p>
        </p:txBody>
      </p:sp>
      <p:sp>
        <p:nvSpPr>
          <p:cNvPr id="1726467" name="Rectangle 3">
            <a:extLst>
              <a:ext uri="{FF2B5EF4-FFF2-40B4-BE49-F238E27FC236}">
                <a16:creationId xmlns:a16="http://schemas.microsoft.com/office/drawing/2014/main" id="{F2F51BB2-F3FC-4A20-9A6D-DC5975F8E3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Тепловое воздействие</a:t>
            </a:r>
          </a:p>
          <a:p>
            <a:pPr lvl="1"/>
            <a:r>
              <a:rPr lang="ru-RU" altLang="ru-RU"/>
              <a:t>обусловлено энергетическими характеристиками поля, при относительно высоких уровнях</a:t>
            </a:r>
          </a:p>
          <a:p>
            <a:r>
              <a:rPr lang="ru-RU" altLang="ru-RU"/>
              <a:t>Нетепловое воздействие</a:t>
            </a:r>
          </a:p>
          <a:p>
            <a:pPr lvl="1"/>
            <a:r>
              <a:rPr lang="ru-RU" altLang="ru-RU"/>
              <a:t>Так наз. «информационное воздействие»</a:t>
            </a:r>
          </a:p>
          <a:p>
            <a:endParaRPr lang="be-BY" altLang="ru-RU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490" name="Rectangle 2">
            <a:extLst>
              <a:ext uri="{FF2B5EF4-FFF2-40B4-BE49-F238E27FC236}">
                <a16:creationId xmlns:a16="http://schemas.microsoft.com/office/drawing/2014/main" id="{FF495D7E-C317-402D-86E1-E4067D83B1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Механизм воздействия ЭМП на человека</a:t>
            </a:r>
            <a:endParaRPr lang="be-BY" altLang="ru-RU"/>
          </a:p>
        </p:txBody>
      </p:sp>
      <p:sp>
        <p:nvSpPr>
          <p:cNvPr id="1727491" name="Rectangle 3">
            <a:extLst>
              <a:ext uri="{FF2B5EF4-FFF2-40B4-BE49-F238E27FC236}">
                <a16:creationId xmlns:a16="http://schemas.microsoft.com/office/drawing/2014/main" id="{0DCD985E-59B9-42B8-BF4E-F5F6178C6C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Атомы и молекулы тела человека поляризуются.</a:t>
            </a:r>
          </a:p>
          <a:p>
            <a:r>
              <a:rPr lang="ru-RU" altLang="ru-RU"/>
              <a:t>Исходно полярные молекулы (например, воды) ориентируются по направлению распространения ЭМП.</a:t>
            </a:r>
          </a:p>
          <a:p>
            <a:r>
              <a:rPr lang="ru-RU" altLang="ru-RU"/>
              <a:t>В электролитах (это жидкие составляющие крови, тканей) появляются ионные токи.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514" name="Rectangle 2">
            <a:extLst>
              <a:ext uri="{FF2B5EF4-FFF2-40B4-BE49-F238E27FC236}">
                <a16:creationId xmlns:a16="http://schemas.microsoft.com/office/drawing/2014/main" id="{FF81410D-CF1C-47F9-B440-821AC7D44C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Нагрев тканей в организме человека</a:t>
            </a:r>
            <a:endParaRPr lang="be-BY" altLang="ru-RU"/>
          </a:p>
        </p:txBody>
      </p:sp>
      <p:sp>
        <p:nvSpPr>
          <p:cNvPr id="1728515" name="Rectangle 3">
            <a:extLst>
              <a:ext uri="{FF2B5EF4-FFF2-40B4-BE49-F238E27FC236}">
                <a16:creationId xmlns:a16="http://schemas.microsoft.com/office/drawing/2014/main" id="{CC3FEC8E-B293-4E55-B597-233837CAF2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/>
              <a:t>Вследствие поглощения энергии ЭМП происходит нагрев тканей человека как за счет переменной поляризации диэлектрика (сухожилия, хрящи и т.д.), так и за счет появления токов проводимости. </a:t>
            </a:r>
            <a:endParaRPr lang="be-BY" altLang="ru-RU"/>
          </a:p>
          <a:p>
            <a:pPr>
              <a:lnSpc>
                <a:spcPct val="90000"/>
              </a:lnSpc>
            </a:pPr>
            <a:r>
              <a:rPr lang="ru-RU" altLang="ru-RU"/>
              <a:t>Избыточная теплота отводится организмом до известного предела. Но начиная с величины </a:t>
            </a:r>
            <a:r>
              <a:rPr lang="ru-RU" altLang="ru-RU" b="1" i="1"/>
              <a:t>I</a:t>
            </a:r>
            <a:r>
              <a:rPr lang="ru-RU" altLang="ru-RU"/>
              <a:t> = 10 мВт/см</a:t>
            </a:r>
            <a:r>
              <a:rPr lang="ru-RU" altLang="ru-RU" baseline="30000"/>
              <a:t>2</a:t>
            </a:r>
            <a:r>
              <a:rPr lang="ru-RU" altLang="ru-RU"/>
              <a:t>, называемой тепловым порогом, организм не справляется с отводом тепла. Температура тела начинает повышаться.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538" name="Rectangle 2">
            <a:extLst>
              <a:ext uri="{FF2B5EF4-FFF2-40B4-BE49-F238E27FC236}">
                <a16:creationId xmlns:a16="http://schemas.microsoft.com/office/drawing/2014/main" id="{3DCD1BFC-4A52-45D2-8AEC-9C9B4094A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 sz="2400"/>
              <a:t>Последствия нагрева тканей в организме человека</a:t>
            </a:r>
            <a:endParaRPr lang="be-BY" altLang="ru-RU" sz="2400"/>
          </a:p>
        </p:txBody>
      </p:sp>
      <p:sp>
        <p:nvSpPr>
          <p:cNvPr id="1729539" name="Rectangle 3">
            <a:extLst>
              <a:ext uri="{FF2B5EF4-FFF2-40B4-BE49-F238E27FC236}">
                <a16:creationId xmlns:a16="http://schemas.microsoft.com/office/drawing/2014/main" id="{DD4225E4-DD70-4CAE-9D18-3854DD6AAF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Наиболее опасно ЭМП воздействуют на органы с большим содержанием воды.</a:t>
            </a:r>
            <a:endParaRPr lang="be-BY" altLang="ru-RU"/>
          </a:p>
          <a:p>
            <a:r>
              <a:rPr lang="ru-RU" altLang="ru-RU"/>
              <a:t>Перегрев особенно вреден для тканей и органов со слаборазвитой сосудистой системой или с недостаточным кровообращением.</a:t>
            </a:r>
          </a:p>
          <a:p>
            <a:pPr lvl="1"/>
            <a:r>
              <a:rPr lang="ru-RU" altLang="ru-RU"/>
              <a:t>Глаза, мозг, почки, желудок, мочевой пузырь, желчный пузырь.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62" name="Rectangle 2">
            <a:extLst>
              <a:ext uri="{FF2B5EF4-FFF2-40B4-BE49-F238E27FC236}">
                <a16:creationId xmlns:a16="http://schemas.microsoft.com/office/drawing/2014/main" id="{C29523F7-3054-4B7A-BA6D-67CB093FE9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Другие последствия</a:t>
            </a:r>
            <a:endParaRPr lang="be-BY" altLang="ru-RU"/>
          </a:p>
        </p:txBody>
      </p:sp>
      <p:sp>
        <p:nvSpPr>
          <p:cNvPr id="1730563" name="Rectangle 3">
            <a:extLst>
              <a:ext uri="{FF2B5EF4-FFF2-40B4-BE49-F238E27FC236}">
                <a16:creationId xmlns:a16="http://schemas.microsoft.com/office/drawing/2014/main" id="{1E2CDC30-C65F-4D7B-B250-1CD8F77CB6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Облучение глаз вызывает помутнение хрусталика (катаракта).</a:t>
            </a:r>
          </a:p>
          <a:p>
            <a:r>
              <a:rPr lang="ru-RU" altLang="ru-RU"/>
              <a:t>Может произойти выпадение волос, ломкость ногтей, ожоги, омертвение тканей.</a:t>
            </a:r>
          </a:p>
          <a:p>
            <a:r>
              <a:rPr lang="ru-RU" altLang="ru-RU"/>
              <a:t>Могут возникнуть хронические заболевания сердца, нервные и психические расстройства.</a:t>
            </a:r>
            <a:endParaRPr lang="be-BY" altLang="ru-RU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586" name="Rectangle 2">
            <a:extLst>
              <a:ext uri="{FF2B5EF4-FFF2-40B4-BE49-F238E27FC236}">
                <a16:creationId xmlns:a16="http://schemas.microsoft.com/office/drawing/2014/main" id="{959710C4-97C9-4E26-AFBE-3623D4359E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Резонансные эффекты</a:t>
            </a:r>
            <a:endParaRPr lang="be-BY" altLang="ru-RU"/>
          </a:p>
        </p:txBody>
      </p:sp>
      <p:sp>
        <p:nvSpPr>
          <p:cNvPr id="1731587" name="Rectangle 3">
            <a:extLst>
              <a:ext uri="{FF2B5EF4-FFF2-40B4-BE49-F238E27FC236}">
                <a16:creationId xmlns:a16="http://schemas.microsoft.com/office/drawing/2014/main" id="{24CE221A-6DFF-4718-BE58-5EDBE15147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В развитии информационных (нетепловых) реакций организма важную роль играют некоторые формы модуляции, возможность возникновения так называемых резонансных эффектов, наличие частотных и амплитудных окон, обладающих высокой биологической активностью на клеточном уровне, при воздействии ЭМП на центральную нервную и иммунную системы.</a:t>
            </a:r>
            <a:endParaRPr lang="be-BY" altLang="ru-RU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634" name="Rectangle 2">
            <a:extLst>
              <a:ext uri="{FF2B5EF4-FFF2-40B4-BE49-F238E27FC236}">
                <a16:creationId xmlns:a16="http://schemas.microsoft.com/office/drawing/2014/main" id="{D3D2B382-BB1F-4CDC-955B-A40D8387F1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Гигиеническая оценка электромагнитных полей</a:t>
            </a:r>
            <a:endParaRPr lang="be-BY" altLang="ru-RU"/>
          </a:p>
        </p:txBody>
      </p:sp>
      <p:sp>
        <p:nvSpPr>
          <p:cNvPr id="1733635" name="Rectangle 3">
            <a:extLst>
              <a:ext uri="{FF2B5EF4-FFF2-40B4-BE49-F238E27FC236}">
                <a16:creationId xmlns:a16="http://schemas.microsoft.com/office/drawing/2014/main" id="{E7A34BE0-8C0A-4352-AE11-D8A3472D71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Заключается в измерении или расчете (при прогнозировании) ожидаемых уровней нормируемых энергетических характеристик поля и сравнении их фактических значений на рабочих местах (в рабочей зоне) с предельно допустимыми  в зависимости от продолжительности воздействия.</a:t>
            </a:r>
            <a:endParaRPr lang="be-BY" altLang="ru-RU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658" name="Rectangle 2">
            <a:extLst>
              <a:ext uri="{FF2B5EF4-FFF2-40B4-BE49-F238E27FC236}">
                <a16:creationId xmlns:a16="http://schemas.microsoft.com/office/drawing/2014/main" id="{F45F4FD4-2B18-4C96-A3A4-8F4F00AA42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Оценка интенсивности ЭМИ РЧ</a:t>
            </a:r>
            <a:endParaRPr lang="be-BY" altLang="ru-RU"/>
          </a:p>
        </p:txBody>
      </p:sp>
      <p:sp>
        <p:nvSpPr>
          <p:cNvPr id="1734659" name="Rectangle 3">
            <a:extLst>
              <a:ext uri="{FF2B5EF4-FFF2-40B4-BE49-F238E27FC236}">
                <a16:creationId xmlns:a16="http://schemas.microsoft.com/office/drawing/2014/main" id="{F9788AD1-69DE-46E1-98EC-53D7770148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В диапазоне частот 30 кГц – 300 МГц интенсивность оценивается значениями напряженности электрического поля (</a:t>
            </a:r>
            <a:r>
              <a:rPr lang="ru-RU" altLang="ru-RU" b="1" i="1"/>
              <a:t>Е</a:t>
            </a:r>
            <a:r>
              <a:rPr lang="ru-RU" altLang="ru-RU"/>
              <a:t>) в В/м и напряженности магнитного поля (</a:t>
            </a:r>
            <a:r>
              <a:rPr lang="ru-RU" altLang="ru-RU" b="1" i="1"/>
              <a:t>Н</a:t>
            </a:r>
            <a:r>
              <a:rPr lang="ru-RU" altLang="ru-RU"/>
              <a:t>) в А/м.</a:t>
            </a:r>
          </a:p>
          <a:p>
            <a:r>
              <a:rPr lang="ru-RU" altLang="ru-RU"/>
              <a:t>В диапазоне частот 300 МГц – 300 ГГц интенсивность оценивается значениями плотности потока энергии (ППЭ) в Вт/м</a:t>
            </a:r>
            <a:r>
              <a:rPr lang="ru-RU" altLang="ru-RU" baseline="30000"/>
              <a:t>2</a:t>
            </a:r>
            <a:r>
              <a:rPr lang="ru-RU" altLang="ru-RU"/>
              <a:t> (вариант – мкВт/см</a:t>
            </a:r>
            <a:r>
              <a:rPr lang="ru-RU" altLang="ru-RU" baseline="30000"/>
              <a:t>2</a:t>
            </a:r>
            <a:r>
              <a:rPr lang="ru-RU" altLang="ru-RU"/>
              <a:t>).</a:t>
            </a:r>
          </a:p>
          <a:p>
            <a:endParaRPr lang="be-BY" altLang="ru-RU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682" name="Rectangle 2">
            <a:extLst>
              <a:ext uri="{FF2B5EF4-FFF2-40B4-BE49-F238E27FC236}">
                <a16:creationId xmlns:a16="http://schemas.microsoft.com/office/drawing/2014/main" id="{B34C9DB6-2B6F-4C62-9407-C62CC2D346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Энергетическая экспозиция ЭМИ РЧ</a:t>
            </a:r>
            <a:endParaRPr lang="be-BY" altLang="ru-RU"/>
          </a:p>
        </p:txBody>
      </p:sp>
      <p:sp>
        <p:nvSpPr>
          <p:cNvPr id="1735683" name="Rectangle 3">
            <a:extLst>
              <a:ext uri="{FF2B5EF4-FFF2-40B4-BE49-F238E27FC236}">
                <a16:creationId xmlns:a16="http://schemas.microsoft.com/office/drawing/2014/main" id="{D5FD09FA-8D20-4808-BDDE-A763E2B3CC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96913" indent="-609600"/>
            <a:r>
              <a:rPr lang="ru-RU" altLang="ru-RU"/>
              <a:t>Энергетическая экспозиция ЭМИ РЧ в диапазоне частот 30 кГц – 300 МГц является математической функцией напряженностей ЭП, МП и времени их воздействия на человека.</a:t>
            </a:r>
          </a:p>
          <a:p>
            <a:pPr marL="696913" indent="-609600"/>
            <a:r>
              <a:rPr lang="be-BY" altLang="ru-RU" b="1"/>
              <a:t>ЭЭ</a:t>
            </a:r>
            <a:r>
              <a:rPr lang="be-BY" altLang="ru-RU" b="1" baseline="-25000"/>
              <a:t>Е</a:t>
            </a:r>
            <a:r>
              <a:rPr lang="be-BY" altLang="ru-RU" b="1"/>
              <a:t> = Е</a:t>
            </a:r>
            <a:r>
              <a:rPr lang="be-BY" altLang="ru-RU" b="1" baseline="30000"/>
              <a:t>2 </a:t>
            </a:r>
            <a:r>
              <a:rPr lang="be-BY" altLang="ru-RU" b="1"/>
              <a:t>∙ </a:t>
            </a:r>
            <a:r>
              <a:rPr lang="be-BY" altLang="ru-RU" b="1" i="1"/>
              <a:t>Т</a:t>
            </a:r>
            <a:r>
              <a:rPr lang="be-BY" altLang="ru-RU"/>
              <a:t>,</a:t>
            </a:r>
          </a:p>
          <a:p>
            <a:pPr marL="696913" indent="-609600"/>
            <a:r>
              <a:rPr lang="be-BY" altLang="ru-RU" b="1"/>
              <a:t>ЭЭ</a:t>
            </a:r>
            <a:r>
              <a:rPr lang="be-BY" altLang="ru-RU" b="1" baseline="-25000"/>
              <a:t>Н</a:t>
            </a:r>
            <a:r>
              <a:rPr lang="be-BY" altLang="ru-RU" b="1"/>
              <a:t> = Н</a:t>
            </a:r>
            <a:r>
              <a:rPr lang="be-BY" altLang="ru-RU" b="1" baseline="30000"/>
              <a:t>2 </a:t>
            </a:r>
            <a:r>
              <a:rPr lang="be-BY" altLang="ru-RU" b="1"/>
              <a:t>∙ </a:t>
            </a:r>
            <a:r>
              <a:rPr lang="be-BY" altLang="ru-RU" b="1" i="1"/>
              <a:t>Т</a:t>
            </a:r>
            <a:r>
              <a:rPr lang="be-BY" altLang="ru-RU"/>
              <a:t>,</a:t>
            </a:r>
          </a:p>
          <a:p>
            <a:pPr marL="696913" indent="-609600"/>
            <a:r>
              <a:rPr lang="be-BY" altLang="ru-RU" b="1"/>
              <a:t>ЭЭ</a:t>
            </a:r>
            <a:r>
              <a:rPr lang="be-BY" altLang="ru-RU" b="1" baseline="-25000"/>
              <a:t>ППЭ</a:t>
            </a:r>
            <a:r>
              <a:rPr lang="be-BY" altLang="ru-RU" b="1"/>
              <a:t> = ППЭ ∙ </a:t>
            </a:r>
            <a:r>
              <a:rPr lang="be-BY" altLang="ru-RU" b="1" i="1"/>
              <a:t>Т</a:t>
            </a:r>
            <a:r>
              <a:rPr lang="be-BY" altLang="ru-RU"/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02" name="Rectangle 2">
            <a:extLst>
              <a:ext uri="{FF2B5EF4-FFF2-40B4-BE49-F238E27FC236}">
                <a16:creationId xmlns:a16="http://schemas.microsoft.com/office/drawing/2014/main" id="{28FB4437-BB93-4716-A684-03AEF433A5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be-BY" altLang="ru-RU"/>
              <a:t>Виды электрических ожогов</a:t>
            </a:r>
          </a:p>
        </p:txBody>
      </p:sp>
      <p:sp>
        <p:nvSpPr>
          <p:cNvPr id="1638403" name="Rectangle 3">
            <a:extLst>
              <a:ext uri="{FF2B5EF4-FFF2-40B4-BE49-F238E27FC236}">
                <a16:creationId xmlns:a16="http://schemas.microsoft.com/office/drawing/2014/main" id="{AE1A68CD-4BBD-4EEE-B8F1-83A462F494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токовый (контактный) – возникает при прохождении тока непосредственно через тело человека в результате контакта человека с токоведущей частью – 38% пострадавших от электрического тока;</a:t>
            </a:r>
          </a:p>
          <a:p>
            <a:r>
              <a:rPr lang="ru-RU" altLang="ru-RU"/>
              <a:t>дуговой – обусловлен воздействием на тело человека электрической дуги – 25%.</a:t>
            </a:r>
            <a:endParaRPr lang="be-BY" altLang="ru-RU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706" name="Rectangle 2">
            <a:extLst>
              <a:ext uri="{FF2B5EF4-FFF2-40B4-BE49-F238E27FC236}">
                <a16:creationId xmlns:a16="http://schemas.microsoft.com/office/drawing/2014/main" id="{BB9DB465-B4B4-4152-A151-086BA61899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ПДУ ЭЭ ЭМИ РЧ в производственных условиях</a:t>
            </a:r>
            <a:r>
              <a:rPr lang="be-BY" altLang="ru-RU"/>
              <a:t> </a:t>
            </a:r>
          </a:p>
        </p:txBody>
      </p:sp>
      <p:graphicFrame>
        <p:nvGraphicFramePr>
          <p:cNvPr id="1736794" name="Group 90">
            <a:extLst>
              <a:ext uri="{FF2B5EF4-FFF2-40B4-BE49-F238E27FC236}">
                <a16:creationId xmlns:a16="http://schemas.microsoft.com/office/drawing/2014/main" id="{09A0AA53-B380-4886-896A-D59E118BBE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5288" y="773113"/>
          <a:ext cx="8637587" cy="3619500"/>
        </p:xfrm>
        <a:graphic>
          <a:graphicData uri="http://schemas.openxmlformats.org/drawingml/2006/table">
            <a:tbl>
              <a:tblPr/>
              <a:tblGrid>
                <a:gridCol w="2622550">
                  <a:extLst>
                    <a:ext uri="{9D8B030D-6E8A-4147-A177-3AD203B41FA5}">
                      <a16:colId xmlns:a16="http://schemas.microsoft.com/office/drawing/2014/main" val="3871500186"/>
                    </a:ext>
                  </a:extLst>
                </a:gridCol>
                <a:gridCol w="2005012">
                  <a:extLst>
                    <a:ext uri="{9D8B030D-6E8A-4147-A177-3AD203B41FA5}">
                      <a16:colId xmlns:a16="http://schemas.microsoft.com/office/drawing/2014/main" val="4169503720"/>
                    </a:ext>
                  </a:extLst>
                </a:gridCol>
                <a:gridCol w="2005013">
                  <a:extLst>
                    <a:ext uri="{9D8B030D-6E8A-4147-A177-3AD203B41FA5}">
                      <a16:colId xmlns:a16="http://schemas.microsoft.com/office/drawing/2014/main" val="49348234"/>
                    </a:ext>
                  </a:extLst>
                </a:gridCol>
                <a:gridCol w="2005012">
                  <a:extLst>
                    <a:ext uri="{9D8B030D-6E8A-4147-A177-3AD203B41FA5}">
                      <a16:colId xmlns:a16="http://schemas.microsoft.com/office/drawing/2014/main" val="3449488541"/>
                    </a:ext>
                  </a:extLst>
                </a:gridCol>
              </a:tblGrid>
              <a:tr h="603250"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Диапазоны частот</a:t>
                      </a:r>
                      <a:endParaRPr kumimoji="0" lang="be-BY" altLang="ru-RU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ПДУ ЭЭ ЭП</a:t>
                      </a:r>
                      <a:endParaRPr kumimoji="0" lang="be-BY" altLang="ru-RU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ПДУ ЭЭ МП</a:t>
                      </a:r>
                      <a:endParaRPr kumimoji="0" lang="be-BY" altLang="ru-RU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ПДУ ЭЭ ППЭ</a:t>
                      </a:r>
                      <a:endParaRPr kumimoji="0" lang="be-BY" altLang="ru-RU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878866"/>
                  </a:ext>
                </a:extLst>
              </a:tr>
              <a:tr h="603250"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30 кГц – 3 МГц</a:t>
                      </a:r>
                      <a:endParaRPr kumimoji="0" lang="be-BY" altLang="ru-RU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be-BY" alt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20000,0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200,0</a:t>
                      </a:r>
                      <a:endParaRPr kumimoji="0" lang="be-BY" altLang="ru-RU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–</a:t>
                      </a:r>
                      <a:endParaRPr kumimoji="0" lang="be-BY" altLang="ru-RU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017545"/>
                  </a:ext>
                </a:extLst>
              </a:tr>
              <a:tr h="603250"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 – 30 МГц</a:t>
                      </a:r>
                      <a:endParaRPr kumimoji="0" lang="be-BY" altLang="ru-RU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be-BY" alt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7000,0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–</a:t>
                      </a:r>
                      <a:endParaRPr kumimoji="0" lang="be-BY" altLang="ru-RU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–</a:t>
                      </a:r>
                      <a:endParaRPr kumimoji="0" lang="be-BY" altLang="ru-RU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5038661"/>
                  </a:ext>
                </a:extLst>
              </a:tr>
              <a:tr h="603250"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30 – 50 МГц</a:t>
                      </a:r>
                      <a:endParaRPr kumimoji="0" lang="be-BY" altLang="ru-RU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be-BY" alt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800,0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0,72</a:t>
                      </a:r>
                      <a:endParaRPr kumimoji="0" lang="be-BY" altLang="ru-RU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–</a:t>
                      </a:r>
                      <a:endParaRPr kumimoji="0" lang="be-BY" altLang="ru-RU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8575832"/>
                  </a:ext>
                </a:extLst>
              </a:tr>
              <a:tr h="603250"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50 – 300 МГц</a:t>
                      </a:r>
                      <a:endParaRPr kumimoji="0" lang="be-BY" altLang="ru-RU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be-BY" alt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800,0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–</a:t>
                      </a:r>
                      <a:endParaRPr kumimoji="0" lang="be-BY" altLang="ru-RU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–</a:t>
                      </a:r>
                      <a:endParaRPr kumimoji="0" lang="be-BY" altLang="ru-RU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600705"/>
                  </a:ext>
                </a:extLst>
              </a:tr>
              <a:tr h="603250"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300 МГц – 300 ГГц</a:t>
                      </a:r>
                      <a:endParaRPr kumimoji="0" lang="be-BY" altLang="ru-RU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–</a:t>
                      </a:r>
                      <a:endParaRPr kumimoji="0" lang="be-BY" altLang="ru-RU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–</a:t>
                      </a:r>
                      <a:endParaRPr kumimoji="0" lang="be-BY" altLang="ru-RU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87313">
                        <a:spcBef>
                          <a:spcPct val="20000"/>
                        </a:spcBef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Char char="n"/>
                        <a:defRPr sz="2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1pPr>
                      <a:lvl2pPr marL="704850">
                        <a:spcBef>
                          <a:spcPct val="20000"/>
                        </a:spcBef>
                        <a:buClr>
                          <a:srgbClr val="FAC164"/>
                        </a:buClr>
                        <a:buSzPct val="70000"/>
                        <a:buFont typeface="Wingdings" panose="05000000000000000000" pitchFamily="2" charset="2"/>
                        <a:buChar char="n"/>
                        <a:defRPr sz="20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2pPr>
                      <a:lvl3pPr marL="1257300">
                        <a:spcBef>
                          <a:spcPct val="20000"/>
                        </a:spcBef>
                        <a:buClr>
                          <a:srgbClr val="666699"/>
                        </a:buClr>
                        <a:buSzPct val="65000"/>
                        <a:buFont typeface="Wingdings" panose="05000000000000000000" pitchFamily="2" charset="2"/>
                        <a:buChar char="n"/>
                        <a:defRPr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3pPr>
                      <a:lvl4pPr marL="1620838">
                        <a:spcBef>
                          <a:spcPct val="20000"/>
                        </a:spcBef>
                        <a:buClr>
                          <a:srgbClr val="000000"/>
                        </a:buClr>
                        <a:buSzPct val="60000"/>
                        <a:buFont typeface="Wingdings" panose="05000000000000000000" pitchFamily="2" charset="2"/>
                        <a:buChar char="n"/>
                        <a:defRPr sz="16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4pPr>
                      <a:lvl5pPr marL="1984375">
                        <a:spcBef>
                          <a:spcPct val="20000"/>
                        </a:spcBef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5pPr>
                      <a:lvl6pPr marL="24415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6pPr>
                      <a:lvl7pPr marL="28987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7pPr>
                      <a:lvl8pPr marL="33559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8pPr>
                      <a:lvl9pPr marL="3813175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B0AE6A"/>
                        </a:buClr>
                        <a:buSzPct val="55000"/>
                        <a:buFont typeface="Wingdings" panose="05000000000000000000" pitchFamily="2" charset="2"/>
                        <a:buChar char="§"/>
                        <a:defRPr sz="140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87313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A50021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ru-RU" altLang="ru-RU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200,0</a:t>
                      </a:r>
                      <a:endParaRPr kumimoji="0" lang="be-BY" altLang="ru-RU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642524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730" name="Rectangle 2">
            <a:extLst>
              <a:ext uri="{FF2B5EF4-FFF2-40B4-BE49-F238E27FC236}">
                <a16:creationId xmlns:a16="http://schemas.microsoft.com/office/drawing/2014/main" id="{AFCA1599-1C29-4E31-A62C-4B4CDA6069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ПДУ интенсивности ЭМИ РЧ (</a:t>
            </a:r>
            <a:r>
              <a:rPr lang="ru-RU" altLang="ru-RU" i="1"/>
              <a:t>Е</a:t>
            </a:r>
            <a:r>
              <a:rPr lang="ru-RU" altLang="ru-RU" baseline="-25000"/>
              <a:t>ПДУ</a:t>
            </a:r>
            <a:r>
              <a:rPr lang="ru-RU" altLang="ru-RU"/>
              <a:t>, </a:t>
            </a:r>
            <a:r>
              <a:rPr lang="ru-RU" altLang="ru-RU" i="1"/>
              <a:t>Н</a:t>
            </a:r>
            <a:r>
              <a:rPr lang="ru-RU" altLang="ru-RU" baseline="-25000"/>
              <a:t>ПДУ</a:t>
            </a:r>
            <a:r>
              <a:rPr lang="ru-RU" altLang="ru-RU"/>
              <a:t>, ППЭ</a:t>
            </a:r>
            <a:r>
              <a:rPr lang="ru-RU" altLang="ru-RU" baseline="-25000"/>
              <a:t>ПДУ</a:t>
            </a:r>
            <a:r>
              <a:rPr lang="ru-RU" altLang="ru-RU"/>
              <a:t>) </a:t>
            </a:r>
            <a:endParaRPr lang="be-BY" altLang="ru-RU"/>
          </a:p>
        </p:txBody>
      </p:sp>
      <p:sp>
        <p:nvSpPr>
          <p:cNvPr id="1737731" name="Rectangle 3">
            <a:extLst>
              <a:ext uri="{FF2B5EF4-FFF2-40B4-BE49-F238E27FC236}">
                <a16:creationId xmlns:a16="http://schemas.microsoft.com/office/drawing/2014/main" id="{1AEE10EB-FAEE-44D8-A16D-946FDD9A32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 sz="2400"/>
              <a:t>В зависимости от времени воздействия в течение рабочего дня (рабочей смены) должны определяться:</a:t>
            </a:r>
          </a:p>
          <a:p>
            <a:pPr>
              <a:lnSpc>
                <a:spcPct val="90000"/>
              </a:lnSpc>
            </a:pPr>
            <a:r>
              <a:rPr lang="ru-RU" altLang="ru-RU" sz="2400" b="1"/>
              <a:t>Е</a:t>
            </a:r>
            <a:r>
              <a:rPr lang="ru-RU" altLang="ru-RU" sz="2400" b="1" baseline="-25000"/>
              <a:t>ПДУ</a:t>
            </a:r>
            <a:r>
              <a:rPr lang="ru-RU" altLang="ru-RU" sz="2400" b="1"/>
              <a:t> = (ЭЭ</a:t>
            </a:r>
            <a:r>
              <a:rPr lang="ru-RU" altLang="ru-RU" sz="2400" b="1" i="1" baseline="-25000"/>
              <a:t>Е</a:t>
            </a:r>
            <a:r>
              <a:rPr lang="ru-RU" altLang="ru-RU" sz="2400" b="1" baseline="-25000"/>
              <a:t> ПД</a:t>
            </a:r>
            <a:r>
              <a:rPr lang="ru-RU" altLang="ru-RU" sz="2400" b="1"/>
              <a:t> / Т)</a:t>
            </a:r>
            <a:r>
              <a:rPr lang="ru-RU" altLang="ru-RU" sz="2400" b="1" baseline="30000"/>
              <a:t>1/2</a:t>
            </a:r>
            <a:r>
              <a:rPr lang="ru-RU" altLang="ru-RU" sz="2400"/>
              <a:t>,</a:t>
            </a:r>
          </a:p>
          <a:p>
            <a:pPr>
              <a:lnSpc>
                <a:spcPct val="90000"/>
              </a:lnSpc>
            </a:pPr>
            <a:r>
              <a:rPr lang="ru-RU" altLang="ru-RU" sz="2400" b="1"/>
              <a:t>Н</a:t>
            </a:r>
            <a:r>
              <a:rPr lang="ru-RU" altLang="ru-RU" sz="2400" b="1" baseline="-25000"/>
              <a:t>ПДУ</a:t>
            </a:r>
            <a:r>
              <a:rPr lang="ru-RU" altLang="ru-RU" sz="2400" b="1"/>
              <a:t> = (ЭЭ</a:t>
            </a:r>
            <a:r>
              <a:rPr lang="ru-RU" altLang="ru-RU" sz="2400" b="1" i="1" baseline="-25000"/>
              <a:t>Н</a:t>
            </a:r>
            <a:r>
              <a:rPr lang="ru-RU" altLang="ru-RU" sz="2400" b="1" baseline="-25000"/>
              <a:t> ПД</a:t>
            </a:r>
            <a:r>
              <a:rPr lang="ru-RU" altLang="ru-RU" sz="2400" b="1"/>
              <a:t> / Т)</a:t>
            </a:r>
            <a:r>
              <a:rPr lang="ru-RU" altLang="ru-RU" sz="2400" b="1" baseline="30000"/>
              <a:t>1/2</a:t>
            </a:r>
            <a:r>
              <a:rPr lang="ru-RU" altLang="ru-RU" sz="2400"/>
              <a:t>,</a:t>
            </a:r>
          </a:p>
          <a:p>
            <a:pPr>
              <a:lnSpc>
                <a:spcPct val="90000"/>
              </a:lnSpc>
            </a:pPr>
            <a:r>
              <a:rPr lang="ru-RU" altLang="ru-RU" sz="2400" b="1"/>
              <a:t>ППЭ</a:t>
            </a:r>
            <a:r>
              <a:rPr lang="ru-RU" altLang="ru-RU" sz="2400" b="1" baseline="-25000"/>
              <a:t>ПДУ</a:t>
            </a:r>
            <a:r>
              <a:rPr lang="ru-RU" altLang="ru-RU" sz="2400" b="1"/>
              <a:t> = ЭЭ</a:t>
            </a:r>
            <a:r>
              <a:rPr lang="ru-RU" altLang="ru-RU" sz="2400" b="1" baseline="-25000"/>
              <a:t>ППЭ ПД</a:t>
            </a:r>
            <a:r>
              <a:rPr lang="ru-RU" altLang="ru-RU" sz="2400" b="1"/>
              <a:t> / </a:t>
            </a:r>
            <a:r>
              <a:rPr lang="ru-RU" altLang="ru-RU" sz="2400" b="1" i="1"/>
              <a:t>Т</a:t>
            </a:r>
            <a:r>
              <a:rPr lang="ru-RU" altLang="ru-RU" sz="2400"/>
              <a:t>,</a:t>
            </a:r>
          </a:p>
          <a:p>
            <a:pPr lvl="1">
              <a:lnSpc>
                <a:spcPct val="90000"/>
              </a:lnSpc>
            </a:pPr>
            <a:r>
              <a:rPr lang="ru-RU" altLang="ru-RU" sz="2000"/>
              <a:t>где </a:t>
            </a:r>
            <a:r>
              <a:rPr lang="ru-RU" altLang="ru-RU" sz="2000" b="1"/>
              <a:t>Е</a:t>
            </a:r>
            <a:r>
              <a:rPr lang="ru-RU" altLang="ru-RU" sz="2000" b="1" baseline="-25000"/>
              <a:t>ПДУ</a:t>
            </a:r>
            <a:r>
              <a:rPr lang="ru-RU" altLang="ru-RU" sz="2000"/>
              <a:t> – ПДУ напряженности ЭП; </a:t>
            </a:r>
            <a:r>
              <a:rPr lang="ru-RU" altLang="ru-RU" sz="2000" b="1"/>
              <a:t>Н</a:t>
            </a:r>
            <a:r>
              <a:rPr lang="ru-RU" altLang="ru-RU" sz="2000" b="1" baseline="-25000"/>
              <a:t>ПДУ</a:t>
            </a:r>
            <a:r>
              <a:rPr lang="ru-RU" altLang="ru-RU" sz="2000"/>
              <a:t> – ПДУ напряженности МП; </a:t>
            </a:r>
            <a:r>
              <a:rPr lang="ru-RU" altLang="ru-RU" sz="2000" b="1"/>
              <a:t>ППЭ</a:t>
            </a:r>
            <a:r>
              <a:rPr lang="ru-RU" altLang="ru-RU" sz="2000" b="1" baseline="-25000"/>
              <a:t>ПДУ</a:t>
            </a:r>
            <a:r>
              <a:rPr lang="ru-RU" altLang="ru-RU" sz="2000"/>
              <a:t> – ПДУ ППЭ ЭМИ РЧ; </a:t>
            </a:r>
            <a:r>
              <a:rPr lang="ru-RU" altLang="ru-RU" sz="2000" b="1"/>
              <a:t>ЭЭ</a:t>
            </a:r>
            <a:r>
              <a:rPr lang="ru-RU" altLang="ru-RU" sz="2000" b="1" i="1" baseline="-25000"/>
              <a:t>Е</a:t>
            </a:r>
            <a:r>
              <a:rPr lang="ru-RU" altLang="ru-RU" sz="2000" b="1" baseline="-25000"/>
              <a:t> ПД</a:t>
            </a:r>
            <a:r>
              <a:rPr lang="ru-RU" altLang="ru-RU" sz="2000"/>
              <a:t> – предельно допустимое значение ЭЭ напряженности ЭП; </a:t>
            </a:r>
            <a:r>
              <a:rPr lang="ru-RU" altLang="ru-RU" sz="2000" b="1"/>
              <a:t>ЭЭ</a:t>
            </a:r>
            <a:r>
              <a:rPr lang="ru-RU" altLang="ru-RU" sz="2000" b="1" i="1" baseline="-25000"/>
              <a:t>H</a:t>
            </a:r>
            <a:r>
              <a:rPr lang="ru-RU" altLang="ru-RU" sz="2000" b="1" baseline="-25000"/>
              <a:t> ПД</a:t>
            </a:r>
            <a:r>
              <a:rPr lang="ru-RU" altLang="ru-RU" sz="2000"/>
              <a:t> – предельно допустимое значение ЭЭ напряженности МП; </a:t>
            </a:r>
            <a:r>
              <a:rPr lang="ru-RU" altLang="ru-RU" sz="2000" b="1"/>
              <a:t>ЭЭ</a:t>
            </a:r>
            <a:r>
              <a:rPr lang="ru-RU" altLang="ru-RU" sz="2000" b="1" baseline="-25000"/>
              <a:t>ППЭ ПД</a:t>
            </a:r>
            <a:r>
              <a:rPr lang="ru-RU" altLang="ru-RU" sz="2000"/>
              <a:t> – предельно допустимое значение ЭЭ ППЭ ЭМИ РЧ; </a:t>
            </a:r>
            <a:r>
              <a:rPr lang="ru-RU" altLang="ru-RU" sz="2000" i="1"/>
              <a:t>Т</a:t>
            </a:r>
            <a:r>
              <a:rPr lang="ru-RU" altLang="ru-RU" sz="2000"/>
              <a:t> – время воздействия на человека.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778" name="Rectangle 2">
            <a:extLst>
              <a:ext uri="{FF2B5EF4-FFF2-40B4-BE49-F238E27FC236}">
                <a16:creationId xmlns:a16="http://schemas.microsoft.com/office/drawing/2014/main" id="{D3388787-5A67-41FD-9AB5-34A95B12E4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Мероприятия для защиты от ЭМП</a:t>
            </a:r>
            <a:endParaRPr lang="be-BY" altLang="ru-RU"/>
          </a:p>
        </p:txBody>
      </p:sp>
      <p:sp>
        <p:nvSpPr>
          <p:cNvPr id="1739779" name="Rectangle 3">
            <a:extLst>
              <a:ext uri="{FF2B5EF4-FFF2-40B4-BE49-F238E27FC236}">
                <a16:creationId xmlns:a16="http://schemas.microsoft.com/office/drawing/2014/main" id="{EA588051-6C28-4429-9B6B-E7AA6E8D9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Организационные;</a:t>
            </a:r>
          </a:p>
          <a:p>
            <a:r>
              <a:rPr lang="ru-RU" altLang="ru-RU"/>
              <a:t>Инженерно-технические;</a:t>
            </a:r>
          </a:p>
          <a:p>
            <a:r>
              <a:rPr lang="ru-RU" altLang="ru-RU"/>
              <a:t>Лечебно-профилактические</a:t>
            </a:r>
          </a:p>
          <a:p>
            <a:r>
              <a:rPr lang="ru-RU" altLang="ru-RU"/>
              <a:t>Применение средств индивидуальной защиты.</a:t>
            </a:r>
          </a:p>
          <a:p>
            <a:endParaRPr lang="be-BY" altLang="ru-RU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02" name="Rectangle 2">
            <a:extLst>
              <a:ext uri="{FF2B5EF4-FFF2-40B4-BE49-F238E27FC236}">
                <a16:creationId xmlns:a16="http://schemas.microsoft.com/office/drawing/2014/main" id="{E59C5F3D-3ED0-4414-B943-55672EA2A6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Организационные мероприятия</a:t>
            </a:r>
            <a:endParaRPr lang="be-BY" altLang="ru-RU"/>
          </a:p>
        </p:txBody>
      </p:sp>
      <p:sp>
        <p:nvSpPr>
          <p:cNvPr id="1740803" name="Rectangle 3">
            <a:extLst>
              <a:ext uri="{FF2B5EF4-FFF2-40B4-BE49-F238E27FC236}">
                <a16:creationId xmlns:a16="http://schemas.microsoft.com/office/drawing/2014/main" id="{6572D077-59AB-4BEB-8666-308A9801DE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Применение рационального режима работы оборудования. Например, уменьшение мощности генератора, если технология позволяет;</a:t>
            </a:r>
          </a:p>
          <a:p>
            <a:r>
              <a:rPr lang="ru-RU" altLang="ru-RU"/>
              <a:t>Защита временем, т.е. ограничение нахождения персонала в зоне ЭМИ;</a:t>
            </a:r>
          </a:p>
          <a:p>
            <a:r>
              <a:rPr lang="ru-RU" altLang="ru-RU"/>
              <a:t>Защита расстоянием, т.е. ведение удаленного дистанционного управления генераторами;</a:t>
            </a:r>
          </a:p>
          <a:p>
            <a:r>
              <a:rPr lang="ru-RU" altLang="ru-RU"/>
              <a:t>Выделение и обозначение зон излучения.</a:t>
            </a:r>
            <a:endParaRPr lang="be-BY" altLang="ru-RU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826" name="Rectangle 2">
            <a:extLst>
              <a:ext uri="{FF2B5EF4-FFF2-40B4-BE49-F238E27FC236}">
                <a16:creationId xmlns:a16="http://schemas.microsoft.com/office/drawing/2014/main" id="{7A4E28DD-1763-48C2-BA0C-5E7C04A544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Инженерно-технические мероприятия</a:t>
            </a:r>
            <a:endParaRPr lang="be-BY" altLang="ru-RU"/>
          </a:p>
        </p:txBody>
      </p:sp>
      <p:sp>
        <p:nvSpPr>
          <p:cNvPr id="1741827" name="Rectangle 3">
            <a:extLst>
              <a:ext uri="{FF2B5EF4-FFF2-40B4-BE49-F238E27FC236}">
                <a16:creationId xmlns:a16="http://schemas.microsoft.com/office/drawing/2014/main" id="{66E29ECF-C7B1-462D-BEA9-B302D082F6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Рациональное размещение оборудования, чтобы не подвергать облучению различных работников;</a:t>
            </a:r>
          </a:p>
          <a:p>
            <a:r>
              <a:rPr lang="ru-RU" altLang="ru-RU"/>
              <a:t>Применение различных инженерно-технических средств для уменьшения поступления электромагнитной энергии на рабочие места персонала. Это поглотители излучения, различные экраны (об этом позже);</a:t>
            </a:r>
          </a:p>
          <a:p>
            <a:r>
              <a:rPr lang="ru-RU" altLang="ru-RU"/>
              <a:t>Применение предупредительной сигнализации.</a:t>
            </a:r>
            <a:endParaRPr lang="be-BY" altLang="ru-RU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850" name="Rectangle 2">
            <a:extLst>
              <a:ext uri="{FF2B5EF4-FFF2-40B4-BE49-F238E27FC236}">
                <a16:creationId xmlns:a16="http://schemas.microsoft.com/office/drawing/2014/main" id="{264D2A1E-DCD5-4646-BE11-0AD2327D0E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Экранирование ЭМП</a:t>
            </a:r>
            <a:endParaRPr lang="be-BY" altLang="ru-RU"/>
          </a:p>
        </p:txBody>
      </p:sp>
      <p:sp>
        <p:nvSpPr>
          <p:cNvPr id="1742851" name="Rectangle 3">
            <a:extLst>
              <a:ext uri="{FF2B5EF4-FFF2-40B4-BE49-F238E27FC236}">
                <a16:creationId xmlns:a16="http://schemas.microsoft.com/office/drawing/2014/main" id="{002FAE88-BAB1-46ED-B994-A88A78F33A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Экраны</a:t>
            </a:r>
          </a:p>
          <a:p>
            <a:pPr lvl="1"/>
            <a:r>
              <a:rPr lang="ru-RU" altLang="ru-RU"/>
              <a:t>Отражающие,</a:t>
            </a:r>
          </a:p>
          <a:p>
            <a:pPr lvl="1"/>
            <a:r>
              <a:rPr lang="ru-RU" altLang="ru-RU"/>
              <a:t>Поглощающие.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874" name="Rectangle 2">
            <a:extLst>
              <a:ext uri="{FF2B5EF4-FFF2-40B4-BE49-F238E27FC236}">
                <a16:creationId xmlns:a16="http://schemas.microsoft.com/office/drawing/2014/main" id="{49D2EB6C-DEB7-479B-80D3-03C8A13691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Отражающие экраны</a:t>
            </a:r>
            <a:endParaRPr lang="be-BY" altLang="ru-RU"/>
          </a:p>
        </p:txBody>
      </p:sp>
      <p:sp>
        <p:nvSpPr>
          <p:cNvPr id="1743875" name="Rectangle 3">
            <a:extLst>
              <a:ext uri="{FF2B5EF4-FFF2-40B4-BE49-F238E27FC236}">
                <a16:creationId xmlns:a16="http://schemas.microsoft.com/office/drawing/2014/main" id="{8C153DCB-5D07-441A-A0CB-9CC339EF33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 sz="2400"/>
              <a:t>Отражающие экраны делают из меди, латуни, алюминия, стали.</a:t>
            </a:r>
          </a:p>
          <a:p>
            <a:pPr lvl="1"/>
            <a:r>
              <a:rPr lang="ru-RU" altLang="ru-RU" sz="2000"/>
              <a:t>Смотровые окна в экране закрывают металлической сеткой.</a:t>
            </a:r>
            <a:endParaRPr lang="be-BY" altLang="ru-RU" sz="2000"/>
          </a:p>
          <a:p>
            <a:r>
              <a:rPr lang="ru-RU" altLang="ru-RU" sz="2400"/>
              <a:t>Принцип действия</a:t>
            </a:r>
          </a:p>
          <a:p>
            <a:pPr lvl="1"/>
            <a:r>
              <a:rPr lang="ru-RU" altLang="ru-RU" sz="2000"/>
              <a:t>Экранируемое поле создает токи Фуко, наводящие в экране вторичное поле, по амплитуде почти равное, а по фазе противоположное экранируемому. Результирующее поле, возникающее при сложении двух полей, убывает в экране, проникая в него на незначительную величину.</a:t>
            </a:r>
          </a:p>
          <a:p>
            <a:r>
              <a:rPr lang="ru-RU" altLang="ru-RU" sz="2400"/>
              <a:t>Экранируют источник излучения или рабочее место. 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898" name="Rectangle 2">
            <a:extLst>
              <a:ext uri="{FF2B5EF4-FFF2-40B4-BE49-F238E27FC236}">
                <a16:creationId xmlns:a16="http://schemas.microsoft.com/office/drawing/2014/main" id="{522C295F-F186-46AD-BD38-56E4804618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Поглощающие экраны</a:t>
            </a:r>
            <a:endParaRPr lang="be-BY" altLang="ru-RU"/>
          </a:p>
        </p:txBody>
      </p:sp>
      <p:sp>
        <p:nvSpPr>
          <p:cNvPr id="1744899" name="Rectangle 3">
            <a:extLst>
              <a:ext uri="{FF2B5EF4-FFF2-40B4-BE49-F238E27FC236}">
                <a16:creationId xmlns:a16="http://schemas.microsoft.com/office/drawing/2014/main" id="{5CD9A71D-014F-46FA-A9E6-7BAAFC7139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ru-RU" altLang="ru-RU" sz="2400"/>
              <a:t>Делают из радиопоглощающих материалов: резина, поролон, волокнистая древесина, ферромагнитные пластины.</a:t>
            </a:r>
          </a:p>
          <a:p>
            <a:pPr>
              <a:lnSpc>
                <a:spcPct val="90000"/>
              </a:lnSpc>
            </a:pPr>
            <a:r>
              <a:rPr lang="ru-RU" altLang="ru-RU" sz="2400"/>
              <a:t>Для оценки экранирующих свойств пользуются понятием эффективности экранирования </a:t>
            </a:r>
            <a:r>
              <a:rPr lang="ru-RU" altLang="ru-RU" sz="2400" b="1" i="1"/>
              <a:t>Э</a:t>
            </a:r>
            <a:r>
              <a:rPr lang="ru-RU" altLang="ru-RU" sz="2400"/>
              <a:t>.</a:t>
            </a:r>
          </a:p>
          <a:p>
            <a:pPr>
              <a:lnSpc>
                <a:spcPct val="90000"/>
              </a:lnSpc>
            </a:pPr>
            <a:r>
              <a:rPr lang="ru-RU" altLang="ru-RU" sz="2400" b="1" i="1"/>
              <a:t>Э </a:t>
            </a:r>
            <a:r>
              <a:rPr lang="en-US" altLang="ru-RU" sz="2400" b="1" i="1"/>
              <a:t>= </a:t>
            </a:r>
            <a:r>
              <a:rPr lang="ru-RU" altLang="ru-RU" sz="2400" b="1" i="1"/>
              <a:t>I</a:t>
            </a:r>
            <a:r>
              <a:rPr lang="ru-RU" altLang="ru-RU" sz="2400" b="1" baseline="-25000"/>
              <a:t>0 </a:t>
            </a:r>
            <a:r>
              <a:rPr lang="en-US" altLang="ru-RU" sz="2400" b="1"/>
              <a:t>/ </a:t>
            </a:r>
            <a:r>
              <a:rPr lang="ru-RU" altLang="ru-RU" sz="2400" b="1" i="1"/>
              <a:t>I</a:t>
            </a:r>
            <a:r>
              <a:rPr lang="ru-RU" altLang="ru-RU" sz="2400"/>
              <a:t>,</a:t>
            </a:r>
          </a:p>
          <a:p>
            <a:pPr lvl="1">
              <a:lnSpc>
                <a:spcPct val="90000"/>
              </a:lnSpc>
            </a:pPr>
            <a:r>
              <a:rPr lang="ru-RU" altLang="ru-RU" sz="2000" b="1" i="1"/>
              <a:t>I</a:t>
            </a:r>
            <a:r>
              <a:rPr lang="ru-RU" altLang="ru-RU" sz="2000" b="1" baseline="-25000"/>
              <a:t>0</a:t>
            </a:r>
            <a:r>
              <a:rPr lang="ru-RU" altLang="ru-RU" sz="2000"/>
              <a:t> – плотность потока энергии в точке при отсутствии экрана; </a:t>
            </a:r>
            <a:r>
              <a:rPr lang="ru-RU" altLang="ru-RU" sz="2000" b="1" i="1"/>
              <a:t>I</a:t>
            </a:r>
            <a:r>
              <a:rPr lang="ru-RU" altLang="ru-RU" sz="2000"/>
              <a:t> – плотность потока энергии в этой же точке при наличии экрана.</a:t>
            </a:r>
            <a:endParaRPr lang="en-US" altLang="ru-RU" sz="2000"/>
          </a:p>
          <a:p>
            <a:pPr>
              <a:lnSpc>
                <a:spcPct val="90000"/>
              </a:lnSpc>
            </a:pPr>
            <a:r>
              <a:rPr lang="ru-RU" altLang="ru-RU" sz="2400"/>
              <a:t>Экраны делают в виде шкафов или камер, куда помещают передающую аппаратуру.</a:t>
            </a:r>
            <a:endParaRPr lang="be-BY" altLang="ru-RU" sz="24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922" name="Rectangle 2">
            <a:extLst>
              <a:ext uri="{FF2B5EF4-FFF2-40B4-BE49-F238E27FC236}">
                <a16:creationId xmlns:a16="http://schemas.microsoft.com/office/drawing/2014/main" id="{56EF8392-8DB1-4BAC-8E9F-50CF74E1F2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Лечебно-профилактические мероприятия</a:t>
            </a:r>
            <a:endParaRPr lang="be-BY" altLang="ru-RU"/>
          </a:p>
        </p:txBody>
      </p:sp>
      <p:sp>
        <p:nvSpPr>
          <p:cNvPr id="1745923" name="Rectangle 3">
            <a:extLst>
              <a:ext uri="{FF2B5EF4-FFF2-40B4-BE49-F238E27FC236}">
                <a16:creationId xmlns:a16="http://schemas.microsoft.com/office/drawing/2014/main" id="{CE526038-3F41-4E02-9105-4C90441AD8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Медосмотры перед поступлением на работу;</a:t>
            </a:r>
          </a:p>
          <a:p>
            <a:r>
              <a:rPr lang="ru-RU" altLang="ru-RU"/>
              <a:t>Медосмотры в течение работы (1 – 2 раза в год);</a:t>
            </a:r>
          </a:p>
          <a:p>
            <a:pPr lvl="1"/>
            <a:r>
              <a:rPr lang="ru-RU" altLang="ru-RU"/>
              <a:t>При выявлении отклонений назначается санаторное лечение;</a:t>
            </a:r>
          </a:p>
          <a:p>
            <a:r>
              <a:rPr lang="ru-RU" altLang="ru-RU"/>
              <a:t>Сокращенный рабочий день, увеличенный отпуск, сокращенный рабочий стаж, дополнительное питание.</a:t>
            </a:r>
          </a:p>
          <a:p>
            <a:endParaRPr lang="be-BY" altLang="ru-RU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946" name="Rectangle 2">
            <a:extLst>
              <a:ext uri="{FF2B5EF4-FFF2-40B4-BE49-F238E27FC236}">
                <a16:creationId xmlns:a16="http://schemas.microsoft.com/office/drawing/2014/main" id="{C88F2039-45C8-4E42-BC78-94E783FC9E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ru-RU"/>
              <a:t>Применение средств индивидуальной защиты</a:t>
            </a:r>
            <a:endParaRPr lang="be-BY" altLang="ru-RU"/>
          </a:p>
        </p:txBody>
      </p:sp>
      <p:sp>
        <p:nvSpPr>
          <p:cNvPr id="1746947" name="Rectangle 3">
            <a:extLst>
              <a:ext uri="{FF2B5EF4-FFF2-40B4-BE49-F238E27FC236}">
                <a16:creationId xmlns:a16="http://schemas.microsoft.com/office/drawing/2014/main" id="{88C05818-5A43-4194-B080-8BD722FAE2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ru-RU"/>
              <a:t>Для защиты кожного покрова и внутренних органов применяют комбинезоны и халаты из металлизированной ткани. </a:t>
            </a:r>
          </a:p>
          <a:p>
            <a:r>
              <a:rPr lang="ru-RU" altLang="ru-RU"/>
              <a:t>Для защиты глаз применяют очки со стеклами, покрытыми слоем оксида олова SnO</a:t>
            </a:r>
            <a:r>
              <a:rPr lang="ru-RU" altLang="ru-RU" baseline="-25000"/>
              <a:t>2</a:t>
            </a:r>
            <a:r>
              <a:rPr lang="ru-RU" altLang="ru-RU"/>
              <a:t> (ослабление электромагнитной энергии до 30 дБ).</a:t>
            </a:r>
            <a:endParaRPr lang="be-BY" alt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Пиксел">
  <a:themeElements>
    <a:clrScheme name="Пиксел 14">
      <a:dk1>
        <a:srgbClr val="0066FF"/>
      </a:dk1>
      <a:lt1>
        <a:srgbClr val="FFFFFF"/>
      </a:lt1>
      <a:dk2>
        <a:srgbClr val="000066"/>
      </a:dk2>
      <a:lt2>
        <a:srgbClr val="FFFFFF"/>
      </a:lt2>
      <a:accent1>
        <a:srgbClr val="6699FF"/>
      </a:accent1>
      <a:accent2>
        <a:srgbClr val="3333FF"/>
      </a:accent2>
      <a:accent3>
        <a:srgbClr val="AAAAB8"/>
      </a:accent3>
      <a:accent4>
        <a:srgbClr val="DADADA"/>
      </a:accent4>
      <a:accent5>
        <a:srgbClr val="B8CAFF"/>
      </a:accent5>
      <a:accent6>
        <a:srgbClr val="2D2DE7"/>
      </a:accent6>
      <a:hlink>
        <a:srgbClr val="0000CC"/>
      </a:hlink>
      <a:folHlink>
        <a:srgbClr val="0000CC"/>
      </a:folHlink>
    </a:clrScheme>
    <a:fontScheme name="Пиксел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Пиксел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Пиксел 13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003399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Пиксел 14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0000CC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3447</TotalTime>
  <Words>5426</Words>
  <Application>Microsoft Office PowerPoint</Application>
  <PresentationFormat>Произвольный</PresentationFormat>
  <Paragraphs>560</Paragraphs>
  <Slides>112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112</vt:i4>
      </vt:variant>
    </vt:vector>
  </HeadingPairs>
  <TitlesOfParts>
    <vt:vector size="118" baseType="lpstr">
      <vt:lpstr>Arial</vt:lpstr>
      <vt:lpstr>Arial Narrow</vt:lpstr>
      <vt:lpstr>Symbol</vt:lpstr>
      <vt:lpstr>Wingdings</vt:lpstr>
      <vt:lpstr>Пиксел</vt:lpstr>
      <vt:lpstr>Equation</vt:lpstr>
      <vt:lpstr>План</vt:lpstr>
      <vt:lpstr>Электробезопасность</vt:lpstr>
      <vt:lpstr>Понятие электробезопасности</vt:lpstr>
      <vt:lpstr>Причины электротравм</vt:lpstr>
      <vt:lpstr>Особенности электротравматизма</vt:lpstr>
      <vt:lpstr>Действие электрического тока на организм человека</vt:lpstr>
      <vt:lpstr>Виды электротравм</vt:lpstr>
      <vt:lpstr>Электрический ожог</vt:lpstr>
      <vt:lpstr>Виды электрических ожогов</vt:lpstr>
      <vt:lpstr>Степени электрических ожогов</vt:lpstr>
      <vt:lpstr>Электрические знаки</vt:lpstr>
      <vt:lpstr>Металлизация кожи</vt:lpstr>
      <vt:lpstr>Электроофтальмия</vt:lpstr>
      <vt:lpstr>Электрический удар</vt:lpstr>
      <vt:lpstr>Степени электрического удара</vt:lpstr>
      <vt:lpstr>Электрический шок</vt:lpstr>
      <vt:lpstr>Факторы, влияющие на тяжесть поражения</vt:lpstr>
      <vt:lpstr>Факторы, влияющие на тяжесть поражения</vt:lpstr>
      <vt:lpstr>Классификация помещений по опасности поражения</vt:lpstr>
      <vt:lpstr>Однофазное прикосновение к сети в установках с глухозаземленной нейтралью (до 1 кВ)</vt:lpstr>
      <vt:lpstr>Однофазное прикосновение к сети в установках с глухозаземленной нейтралью (до 1 кВ)</vt:lpstr>
      <vt:lpstr>Оценка опасности поражения электрическим током</vt:lpstr>
      <vt:lpstr>Оценка опасности поражения электрическим током</vt:lpstr>
      <vt:lpstr>Способы обеспечения электробезопасности</vt:lpstr>
      <vt:lpstr>Защитное заземление</vt:lpstr>
      <vt:lpstr>Назначение защитного заземления</vt:lpstr>
      <vt:lpstr>Приницип действия заземления</vt:lpstr>
      <vt:lpstr>Презентация PowerPoint</vt:lpstr>
      <vt:lpstr>Применение защитного заземления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Защитное отключение</vt:lpstr>
      <vt:lpstr>Назначение защитного отключения</vt:lpstr>
      <vt:lpstr>Малое напряжение</vt:lpstr>
      <vt:lpstr>Назначение малого напряжения</vt:lpstr>
      <vt:lpstr>Применение малого напряжения</vt:lpstr>
      <vt:lpstr>Средства индивидуальной защиты</vt:lpstr>
      <vt:lpstr>Основные средства защиты</vt:lpstr>
      <vt:lpstr>Дополнительные средства защиты</vt:lpstr>
      <vt:lpstr>Характер воздействия тока на организм человека</vt:lpstr>
      <vt:lpstr>Общие требования по оказание первой помощи</vt:lpstr>
      <vt:lpstr>Искусственное дыхание</vt:lpstr>
      <vt:lpstr>Наружный (непрямой) массаж сердца</vt:lpstr>
      <vt:lpstr>Basic Life Support Chart</vt:lpstr>
      <vt:lpstr>Basic Life Support Chart</vt:lpstr>
      <vt:lpstr>Basic Life Support Chart</vt:lpstr>
      <vt:lpstr>Basic Life Support Chart</vt:lpstr>
      <vt:lpstr>План</vt:lpstr>
      <vt:lpstr>Статическое электричество</vt:lpstr>
      <vt:lpstr>Механизмы образования</vt:lpstr>
      <vt:lpstr>Опасные проявления статического электричества</vt:lpstr>
      <vt:lpstr>Воздействие на человека</vt:lpstr>
      <vt:lpstr>Воздействие на человека</vt:lpstr>
      <vt:lpstr>Нормирование и оценка опасности  статического электричества</vt:lpstr>
      <vt:lpstr>Допустимые уровни напряженности электростатического поля</vt:lpstr>
      <vt:lpstr>Защита от воздействия статического электричества</vt:lpstr>
      <vt:lpstr>Уменьшение генерации электрических зарядов</vt:lpstr>
      <vt:lpstr>Уменьшение генерации электрических зарядов</vt:lpstr>
      <vt:lpstr>Устранение уже образовавшихся зарядов</vt:lpstr>
      <vt:lpstr>Применение средств индивидуальной защиты</vt:lpstr>
      <vt:lpstr>Нормативно-правовые акты</vt:lpstr>
      <vt:lpstr>План</vt:lpstr>
      <vt:lpstr>Электромагнитное поле</vt:lpstr>
      <vt:lpstr>Электромагнитные поля</vt:lpstr>
      <vt:lpstr>Электромагнитные излучения</vt:lpstr>
      <vt:lpstr>Электромагнитное излучение</vt:lpstr>
      <vt:lpstr>Источники ЭМИ</vt:lpstr>
      <vt:lpstr>Природные источники ЭМИ</vt:lpstr>
      <vt:lpstr>Электрическое и магнитное поля Земли</vt:lpstr>
      <vt:lpstr>Атмосферное электричество</vt:lpstr>
      <vt:lpstr>Радиоизлучение Солнца и галактик</vt:lpstr>
      <vt:lpstr>Биологический электромагнитный фон</vt:lpstr>
      <vt:lpstr>Антропогенные источники ЭМИ</vt:lpstr>
      <vt:lpstr>Источники НЧ излучений (0 – 3 кГц)</vt:lpstr>
      <vt:lpstr>Источники ВЧ излучений (3 кГц – 300 ГГц)</vt:lpstr>
      <vt:lpstr>Факторы, влияющие на результат воздействия</vt:lpstr>
      <vt:lpstr>Биологическая активность СВЧ полей</vt:lpstr>
      <vt:lpstr>Виды воздействия электромагнитных полей</vt:lpstr>
      <vt:lpstr>Механизм воздействия ЭМП на человека</vt:lpstr>
      <vt:lpstr>Нагрев тканей в организме человека</vt:lpstr>
      <vt:lpstr>Последствия нагрева тканей в организме человека</vt:lpstr>
      <vt:lpstr>Другие последствия</vt:lpstr>
      <vt:lpstr>Резонансные эффекты</vt:lpstr>
      <vt:lpstr>Гигиеническая оценка электромагнитных полей</vt:lpstr>
      <vt:lpstr>Оценка интенсивности ЭМИ РЧ</vt:lpstr>
      <vt:lpstr>Энергетическая экспозиция ЭМИ РЧ</vt:lpstr>
      <vt:lpstr>ПДУ ЭЭ ЭМИ РЧ в производственных условиях </vt:lpstr>
      <vt:lpstr>ПДУ интенсивности ЭМИ РЧ (ЕПДУ, НПДУ, ППЭПДУ) </vt:lpstr>
      <vt:lpstr>Мероприятия для защиты от ЭМП</vt:lpstr>
      <vt:lpstr>Организационные мероприятия</vt:lpstr>
      <vt:lpstr>Инженерно-технические мероприятия</vt:lpstr>
      <vt:lpstr>Экранирование ЭМП</vt:lpstr>
      <vt:lpstr>Отражающие экраны</vt:lpstr>
      <vt:lpstr>Поглощающие экраны</vt:lpstr>
      <vt:lpstr>Лечебно-профилактические мероприятия</vt:lpstr>
      <vt:lpstr>Применение средств индивидуальной защиты</vt:lpstr>
      <vt:lpstr>Нормативные правовые акты</vt:lpstr>
      <vt:lpstr>План</vt:lpstr>
      <vt:lpstr>Вредные факторы</vt:lpstr>
      <vt:lpstr>Заболевания, встречаемые у пользователей</vt:lpstr>
      <vt:lpstr>Требования к организации рабочих мест</vt:lpstr>
      <vt:lpstr>Требования к организации рабочих мест</vt:lpstr>
      <vt:lpstr>Требования к организации рабочих мест</vt:lpstr>
      <vt:lpstr>Требования к организации рабочих мест</vt:lpstr>
      <vt:lpstr>Требования к организации рабочих мест</vt:lpstr>
      <vt:lpstr>Требования к организации рабочих мест</vt:lpstr>
      <vt:lpstr>Требования к компьютерам</vt:lpstr>
      <vt:lpstr>Допустимые визуальные эргономические параметры</vt:lpstr>
      <vt:lpstr>Нормативно-правовые акты</vt:lpstr>
    </vt:vector>
  </TitlesOfParts>
  <Company>Сам по себе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in Organizations</dc:title>
  <dc:creator>Александр</dc:creator>
  <cp:lastModifiedBy>Henadzi Babraunichy</cp:lastModifiedBy>
  <cp:revision>108</cp:revision>
  <dcterms:created xsi:type="dcterms:W3CDTF">2012-05-25T17:41:01Z</dcterms:created>
  <dcterms:modified xsi:type="dcterms:W3CDTF">2021-11-10T20:04:30Z</dcterms:modified>
</cp:coreProperties>
</file>